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4" r:id="rId4"/>
    <p:sldId id="257" r:id="rId5"/>
    <p:sldId id="262" r:id="rId6"/>
    <p:sldId id="272" r:id="rId7"/>
    <p:sldId id="261" r:id="rId8"/>
    <p:sldId id="258" r:id="rId9"/>
    <p:sldId id="260" r:id="rId10"/>
    <p:sldId id="263" r:id="rId11"/>
    <p:sldId id="264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59" d="100"/>
          <a:sy n="59" d="100"/>
        </p:scale>
        <p:origin x="4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84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95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13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940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27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717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363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73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35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811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DC78B-9C1E-4033-BE8E-2CDFF32443B2}" type="datetimeFigureOut">
              <a:rPr lang="ru-RU" smtClean="0"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91BF-71F2-4FD3-A603-565C6D0C3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58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23520"/>
            <a:ext cx="9144000" cy="328644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 дополнительного образования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«Северо-Енисейский детско-юношеский центр»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читательской грамотности на учебных занятиях по ДООП 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«Кукольный театр «Театр Добра»»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450080"/>
            <a:ext cx="9144000" cy="80772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образования: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Липатова Ирина Ивановна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00360" cy="52895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задания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56640"/>
            <a:ext cx="10515600" cy="5486400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Иван-царевич пожалел медведя, не стал его стрелять, пошел дальше. Глядь, летит над ним селезень. Он нацелился, а селезень говорит ему человеческим голосом: «Не бей меня, Иван-царевич, я тебе пригожусь».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Он пожалел селезня и пошел дальше. Бежит косой заяц. Иван-царевич опять спохватился, хочет в него стрелять, а заяц говорит человеческим голосом: «Не убивай меня, Иван-царевич, я тебе пригожусь.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Пожалел он зайца, и пошел дальше. Подходит к синему морю и видит: на берегу, на песке, лежит щука, едва дышит и говорит ему: «Ах, Иван-царевич, пожалей меня, брось в синее море!»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Иван-царевич разбил яйцо, достал иглу и давай у нее конец ломать. Он ломает, а Кощей Бессмертный бьётся, мечется. Сколько не бился, ни метался Кощей - сломал Иван-царевич у иглы конец, пришлось Кощею помереть.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Иван-царевич пошел в Кощеевы палаты белокаменные. Выбежала к нему Василиса Премудрая, поцеловала его в сахарные уста. Иван-царевич с Василисой Премудрой воротились домой и жили долго и счастливо до глубокой старости.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16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2259" y="249381"/>
            <a:ext cx="5130492" cy="3847869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82" y="2493818"/>
            <a:ext cx="5621077" cy="408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00100" y="506186"/>
            <a:ext cx="10574482" cy="5733123"/>
          </a:xfrm>
        </p:spPr>
        <p:txBody>
          <a:bodyPr/>
          <a:lstStyle/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094" y="3372747"/>
            <a:ext cx="5004547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82" y="261865"/>
            <a:ext cx="5065700" cy="33552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98" y="451254"/>
            <a:ext cx="5032807" cy="33552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850" y="3372747"/>
            <a:ext cx="4367304" cy="327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78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0630"/>
            <a:ext cx="10515600" cy="14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  <a:latin typeface="+mn-lt"/>
              </a:rPr>
              <a:t>ДООП «Кукольный театр «Театр Добра»</a:t>
            </a:r>
            <a:r>
              <a:rPr lang="ru-RU" b="1" dirty="0">
                <a:latin typeface="+mn-lt"/>
              </a:rPr>
              <a:t/>
            </a:r>
            <a:br>
              <a:rPr lang="ru-RU" b="1" dirty="0">
                <a:latin typeface="+mn-lt"/>
              </a:rPr>
            </a:br>
            <a:r>
              <a:rPr lang="ru-RU" sz="3600" b="1" i="1" dirty="0">
                <a:solidFill>
                  <a:srgbClr val="FF0000"/>
                </a:solidFill>
                <a:latin typeface="+mn-lt"/>
              </a:rPr>
              <a:t>Планируемые (</a:t>
            </a:r>
            <a:r>
              <a:rPr lang="ru-RU" sz="3600" b="1" i="1" dirty="0" err="1">
                <a:solidFill>
                  <a:srgbClr val="FF0000"/>
                </a:solidFill>
                <a:latin typeface="+mn-lt"/>
              </a:rPr>
              <a:t>метапредметные</a:t>
            </a:r>
            <a:r>
              <a:rPr lang="ru-RU" sz="3600" b="1" i="1" dirty="0">
                <a:solidFill>
                  <a:srgbClr val="FF0000"/>
                </a:solidFill>
                <a:latin typeface="+mn-lt"/>
              </a:rPr>
              <a:t>) </a:t>
            </a: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результаты:</a:t>
            </a:r>
            <a:r>
              <a:rPr lang="ru-RU" i="1" dirty="0">
                <a:latin typeface="+mn-lt"/>
              </a:rPr>
              <a:t/>
            </a:r>
            <a:br>
              <a:rPr lang="ru-RU" i="1" dirty="0">
                <a:latin typeface="+mn-lt"/>
              </a:rPr>
            </a:br>
            <a:endParaRPr lang="ru-RU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4886"/>
            <a:ext cx="10515600" cy="520881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Поиск </a:t>
            </a:r>
            <a:r>
              <a:rPr lang="ru-RU" sz="2400" i="1" dirty="0">
                <a:solidFill>
                  <a:srgbClr val="C00000"/>
                </a:solidFill>
              </a:rPr>
              <a:t>информации и понимание </a:t>
            </a:r>
            <a:r>
              <a:rPr lang="ru-RU" sz="2400" i="1" dirty="0" smtClean="0">
                <a:solidFill>
                  <a:srgbClr val="C00000"/>
                </a:solidFill>
              </a:rPr>
              <a:t>прочитанного:</a:t>
            </a:r>
          </a:p>
          <a:p>
            <a:pPr marL="0" lvl="0" indent="0">
              <a:buNone/>
            </a:pPr>
            <a:r>
              <a:rPr lang="ru-RU" sz="2400" i="1" dirty="0" smtClean="0">
                <a:solidFill>
                  <a:prstClr val="black"/>
                </a:solidFill>
              </a:rPr>
              <a:t> </a:t>
            </a:r>
            <a:r>
              <a:rPr lang="ru-RU" sz="2400" i="1" dirty="0" smtClean="0"/>
              <a:t>- умение </a:t>
            </a:r>
            <a:r>
              <a:rPr lang="ru-RU" sz="2400" dirty="0" smtClean="0"/>
              <a:t>определять тему и главную мысль текста, </a:t>
            </a:r>
            <a:r>
              <a:rPr lang="ru-RU" sz="2400" dirty="0"/>
              <a:t>делить тексты на смысловые части, составлять план </a:t>
            </a:r>
            <a:r>
              <a:rPr lang="ru-RU" sz="2400" dirty="0" smtClean="0"/>
              <a:t>текста, </a:t>
            </a:r>
            <a:r>
              <a:rPr lang="ru-RU" sz="2400" dirty="0"/>
              <a:t>вычленять содержащиеся в тексте основные события и устанавливать их </a:t>
            </a:r>
            <a:r>
              <a:rPr lang="ru-RU" sz="2400" dirty="0" smtClean="0"/>
              <a:t>последовательность, </a:t>
            </a:r>
            <a:r>
              <a:rPr lang="ru-RU" sz="2400" dirty="0"/>
              <a:t>формулировать несложные выводы, основываясь на тексте, устанавливать причинно-следственные </a:t>
            </a:r>
            <a:r>
              <a:rPr lang="ru-RU" sz="2400" dirty="0" smtClean="0"/>
              <a:t>связи,</a:t>
            </a:r>
            <a:r>
              <a:rPr lang="ru-RU" sz="2400" dirty="0"/>
              <a:t> </a:t>
            </a:r>
            <a:r>
              <a:rPr lang="ru-RU" sz="2400" dirty="0" smtClean="0"/>
              <a:t>отвечать </a:t>
            </a:r>
            <a:r>
              <a:rPr lang="ru-RU" sz="2400" dirty="0"/>
              <a:t>на вопросы по содержанию </a:t>
            </a:r>
            <a:r>
              <a:rPr lang="ru-RU" sz="2400" dirty="0" smtClean="0"/>
              <a:t>текста, определять </a:t>
            </a:r>
            <a:r>
              <a:rPr lang="ru-RU" sz="2400" dirty="0"/>
              <a:t>жанр произведения, его характерные </a:t>
            </a:r>
            <a:r>
              <a:rPr lang="ru-RU" sz="2400" dirty="0" smtClean="0"/>
              <a:t>особенности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 определять особенности характера персонажей (действующих лиц).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Преобразование </a:t>
            </a:r>
            <a:r>
              <a:rPr lang="ru-RU" sz="2400" i="1" dirty="0">
                <a:solidFill>
                  <a:srgbClr val="C00000"/>
                </a:solidFill>
              </a:rPr>
              <a:t>и интерпретация </a:t>
            </a:r>
            <a:r>
              <a:rPr lang="ru-RU" sz="2400" i="1" dirty="0" smtClean="0">
                <a:solidFill>
                  <a:srgbClr val="C00000"/>
                </a:solidFill>
              </a:rPr>
              <a:t>информации:</a:t>
            </a:r>
          </a:p>
          <a:p>
            <a:pPr>
              <a:buFontTx/>
              <a:buChar char="-"/>
            </a:pPr>
            <a:r>
              <a:rPr lang="ru-RU" sz="2400" i="1" dirty="0" smtClean="0"/>
              <a:t>умение</a:t>
            </a:r>
            <a:r>
              <a:rPr lang="ru-RU" sz="2400" dirty="0" smtClean="0"/>
              <a:t> объяснять новые (незнакомые) слова, опираясь на контекст</a:t>
            </a:r>
            <a:r>
              <a:rPr lang="ru-RU" sz="2400" i="1" dirty="0" smtClean="0"/>
              <a:t>;</a:t>
            </a:r>
          </a:p>
          <a:p>
            <a:pPr marL="0" indent="0">
              <a:buNone/>
            </a:pPr>
            <a:r>
              <a:rPr lang="ru-RU" sz="2400" i="1" dirty="0" smtClean="0">
                <a:solidFill>
                  <a:srgbClr val="C00000"/>
                </a:solidFill>
              </a:rPr>
              <a:t>Оценка информации:</a:t>
            </a:r>
          </a:p>
          <a:p>
            <a:pPr>
              <a:buFontTx/>
              <a:buChar char="-"/>
            </a:pPr>
            <a:r>
              <a:rPr lang="ru-RU" sz="2400" i="1" dirty="0"/>
              <a:t>у</a:t>
            </a:r>
            <a:r>
              <a:rPr lang="ru-RU" sz="2400" i="1" dirty="0" smtClean="0"/>
              <a:t>мение</a:t>
            </a:r>
            <a:r>
              <a:rPr lang="ru-RU" sz="2400" dirty="0" smtClean="0"/>
              <a:t> устно высказывать свое отношение к тексту на основе собственных знаний</a:t>
            </a:r>
            <a:r>
              <a:rPr lang="ru-RU" sz="2400" i="1" dirty="0" smtClean="0"/>
              <a:t>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958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217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+mn-lt"/>
              </a:rPr>
              <a:t>Работа с текстом</a:t>
            </a:r>
            <a:endParaRPr lang="ru-RU" sz="4800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404257"/>
            <a:ext cx="5181600" cy="4772706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b="1" dirty="0">
                <a:solidFill>
                  <a:srgbClr val="FF0000"/>
                </a:solidFill>
              </a:rPr>
              <a:t>Виды текстов: 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сплошной </a:t>
            </a:r>
            <a:r>
              <a:rPr lang="ru-RU" dirty="0" smtClean="0"/>
              <a:t>(теоретический материал разделов программы, сказки</a:t>
            </a:r>
            <a:r>
              <a:rPr lang="ru-RU" dirty="0"/>
              <a:t>, сценарии спектаклей</a:t>
            </a:r>
            <a:r>
              <a:rPr lang="ru-RU" dirty="0" smtClean="0"/>
              <a:t>);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err="1" smtClean="0"/>
              <a:t>несплошной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smtClean="0"/>
              <a:t>афиши, билеты</a:t>
            </a:r>
            <a:r>
              <a:rPr lang="ru-RU" dirty="0"/>
              <a:t>, репертуар, схемы</a:t>
            </a:r>
            <a:r>
              <a:rPr lang="ru-RU" dirty="0" smtClean="0"/>
              <a:t>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b="1" dirty="0"/>
              <a:t>смешанный</a:t>
            </a:r>
            <a:r>
              <a:rPr lang="ru-RU" dirty="0"/>
              <a:t> </a:t>
            </a:r>
            <a:r>
              <a:rPr lang="ru-RU" dirty="0" smtClean="0"/>
              <a:t>(пошаговые инструкции по </a:t>
            </a:r>
            <a:r>
              <a:rPr lang="ru-RU" smtClean="0"/>
              <a:t>изготовлению кукол)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319156" y="1404257"/>
            <a:ext cx="5034643" cy="47727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Приемы работы с текстом: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/>
              <a:t> </a:t>
            </a:r>
            <a:r>
              <a:rPr lang="ru-RU" b="1" dirty="0" err="1" smtClean="0"/>
              <a:t>дотекстовый</a:t>
            </a:r>
            <a:r>
              <a:rPr lang="ru-RU" b="1" dirty="0" smtClean="0"/>
              <a:t> этап: </a:t>
            </a:r>
            <a:r>
              <a:rPr lang="ru-RU" dirty="0" smtClean="0"/>
              <a:t> </a:t>
            </a:r>
            <a:r>
              <a:rPr lang="ru-RU" sz="2000" dirty="0"/>
              <a:t>«Прогнозирование», «Мозговой штурм», «Глоссарий», «Ориентиры предвосхищения», «Вопросы для припоминания», «Рассечение вопроса», «Словарная работа»</a:t>
            </a:r>
            <a:endParaRPr lang="ru-RU" sz="20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</a:t>
            </a:r>
            <a:r>
              <a:rPr lang="ru-RU" b="1" dirty="0" smtClean="0"/>
              <a:t>во время чтения текста: </a:t>
            </a:r>
            <a:r>
              <a:rPr lang="ru-RU" sz="2000" dirty="0"/>
              <a:t>«Чтение в кружок» или «Чтение вслух», «Попеременное чтение», </a:t>
            </a:r>
            <a:r>
              <a:rPr lang="ru-RU" sz="2000" dirty="0" smtClean="0"/>
              <a:t>«</a:t>
            </a:r>
            <a:r>
              <a:rPr lang="ru-RU" sz="2000" dirty="0"/>
              <a:t>Чтение с остановками, «Чтение с пометками» </a:t>
            </a:r>
            <a:endParaRPr lang="ru-RU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 </a:t>
            </a:r>
            <a:r>
              <a:rPr lang="ru-RU" b="1" dirty="0" err="1" smtClean="0"/>
              <a:t>послетекстовый</a:t>
            </a:r>
            <a:r>
              <a:rPr lang="ru-RU" b="1" dirty="0" smtClean="0"/>
              <a:t> этап:</a:t>
            </a:r>
          </a:p>
          <a:p>
            <a:pPr marL="0" indent="0">
              <a:buNone/>
            </a:pPr>
            <a:r>
              <a:rPr lang="ru-RU" sz="2000" dirty="0" smtClean="0"/>
              <a:t>«</a:t>
            </a:r>
            <a:r>
              <a:rPr lang="ru-RU" sz="2000" dirty="0"/>
              <a:t>Постановка вопросов к тексту», </a:t>
            </a:r>
            <a:r>
              <a:rPr lang="ru-RU" sz="2000" dirty="0" smtClean="0"/>
              <a:t>  «</a:t>
            </a:r>
            <a:r>
              <a:rPr lang="ru-RU" sz="2000" dirty="0"/>
              <a:t>Составление плана», «Графическая систематизация </a:t>
            </a:r>
            <a:r>
              <a:rPr lang="ru-RU" sz="2000" dirty="0" smtClean="0"/>
              <a:t>текста». </a:t>
            </a:r>
            <a:endParaRPr lang="ru-RU" sz="2000" b="1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2723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2082" y="467359"/>
            <a:ext cx="9733598" cy="586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9665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№1.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24791"/>
            <a:ext cx="10515600" cy="525217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(Работа в группах). Отметить на схеме треугольника элементы композиции, прочитав в таблице содержимое первого столбца (задание №2).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Умение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незнакомые) слова,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интерпретация информации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2535843"/>
            <a:ext cx="3782290" cy="341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71" y="442818"/>
            <a:ext cx="5186922" cy="3890191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650" y="2535382"/>
            <a:ext cx="5385914" cy="404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08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474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№2</a:t>
            </a:r>
            <a:endParaRPr lang="ru-RU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8" y="1059874"/>
            <a:ext cx="11145982" cy="511708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Рассмотрите таблицу и прочитайте её содержимое (</a:t>
            </a:r>
            <a:r>
              <a:rPr 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вычленять содержащиеся 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тексте основные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события).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Прочитайте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отрывки из сказки и вклейте </a:t>
            </a:r>
            <a:endParaRPr lang="ru-RU" sz="2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смыслу в пустые столбцы таблицы </a:t>
            </a:r>
            <a:endParaRPr lang="ru-RU" sz="2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варианты ответов</a:t>
            </a:r>
            <a:r>
              <a:rPr lang="ru-RU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вычленять содержащиеся 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тексте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события и устанавливать их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</a:t>
            </a:r>
            <a:r>
              <a:rPr lang="ru-RU" sz="26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445" y="1848890"/>
            <a:ext cx="5185064" cy="432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3551050"/>
              </p:ext>
            </p:extLst>
          </p:nvPr>
        </p:nvGraphicFramePr>
        <p:xfrm>
          <a:off x="589280" y="-10932"/>
          <a:ext cx="11094719" cy="6704837"/>
        </p:xfrm>
        <a:graphic>
          <a:graphicData uri="http://schemas.openxmlformats.org/drawingml/2006/table">
            <a:tbl>
              <a:tblPr firstRow="1" firstCol="1" bandRow="1"/>
              <a:tblGrid>
                <a:gridCol w="36978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7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9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68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Композиция сказки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619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Сюжетная композиция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построение, структура произведения, последовательность элементов произведения (сравнение с планировкой квартиры)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Экспозиция (зачин)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предыстория, представление героев или места событий до начала действия.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Причины, которые породили завязку.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35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Завязка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событие, которое дает толчок основному действию.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Главный герой или героиня обнаруживает потерю или недостачу.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сюжета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развиваются события, формируется конфликт.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потерянного предмета или недостающего.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15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Кульминация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высшая точка конфликта, пик развития сюжета, после которого напряжение падает.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Главный герой или героиня с противоборствующей силой и всегда побеждает ее или разгадывают трудные загадки.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30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Развязка (концовка)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события после конфликта, выясняется, что изменилось после конфликта в отношениях героев.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Преодоление потери или недостачи.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1938" marR="419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23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ответов, которые нужно вставить в таблицу (задание №2)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сыновья стали на возрасте, царь собрал их и говорит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Сынки мои любезные, покуда я еще не стар, мне охота бы вас женить, посмотреть на ваших деточек, на моих внучат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Обернулась Василиса Премудрая серой кукушкой и улетела в окно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Иван-Царевич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поблагодарил старого старичка и пошел за клубочком. Клубок катиться, он за ним идет. В чистом поле попадается ему медведь. Иван–царевич нацелился, хочет убить зверя. А медведь говорит ему человеческим голосом: «Не бей меня, Иван- царевич, когда-нибудь тебе пригожусь».     </a:t>
            </a:r>
          </a:p>
        </p:txBody>
      </p:sp>
    </p:spTree>
    <p:extLst>
      <p:ext uri="{BB962C8B-B14F-4D97-AF65-F5344CB8AC3E}">
        <p14:creationId xmlns:p14="http://schemas.microsoft.com/office/powerpoint/2010/main" val="31233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789</Words>
  <Application>Microsoft Office PowerPoint</Application>
  <PresentationFormat>Широкоэкранный</PresentationFormat>
  <Paragraphs>69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Тема Office</vt:lpstr>
      <vt:lpstr>Муниципальное бюджетное образовательное учреждение дополнительного образования  «Северо-Енисейский детско-юношеский центр»    Формирование читательской грамотности на учебных занятиях по ДООП  «Кукольный театр «Театр Добра»»</vt:lpstr>
      <vt:lpstr> ДООП «Кукольный театр «Театр Добра» Планируемые (метапредметные) результаты: </vt:lpstr>
      <vt:lpstr>Работа с текстом</vt:lpstr>
      <vt:lpstr>Презентация PowerPoint</vt:lpstr>
      <vt:lpstr>Задание №1.</vt:lpstr>
      <vt:lpstr>Презентация PowerPoint</vt:lpstr>
      <vt:lpstr>Задание №2</vt:lpstr>
      <vt:lpstr>Презентация PowerPoint</vt:lpstr>
      <vt:lpstr>Варианты ответов, которые нужно вставить в таблицу (задание №2) </vt:lpstr>
      <vt:lpstr>Продолжение задания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занят</dc:title>
  <dc:creator>Пользователь</dc:creator>
  <cp:lastModifiedBy>User Windows</cp:lastModifiedBy>
  <cp:revision>39</cp:revision>
  <dcterms:created xsi:type="dcterms:W3CDTF">2020-11-23T15:24:08Z</dcterms:created>
  <dcterms:modified xsi:type="dcterms:W3CDTF">2020-12-14T09:04:44Z</dcterms:modified>
</cp:coreProperties>
</file>