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8" r:id="rId2"/>
    <p:sldId id="306" r:id="rId3"/>
    <p:sldId id="259" r:id="rId4"/>
    <p:sldId id="260" r:id="rId5"/>
    <p:sldId id="281" r:id="rId6"/>
    <p:sldId id="282" r:id="rId7"/>
    <p:sldId id="293" r:id="rId8"/>
    <p:sldId id="307" r:id="rId9"/>
    <p:sldId id="263" r:id="rId10"/>
    <p:sldId id="283" r:id="rId11"/>
    <p:sldId id="284" r:id="rId12"/>
    <p:sldId id="285" r:id="rId13"/>
    <p:sldId id="302" r:id="rId14"/>
    <p:sldId id="303" r:id="rId15"/>
    <p:sldId id="287" r:id="rId16"/>
    <p:sldId id="308" r:id="rId17"/>
    <p:sldId id="286" r:id="rId18"/>
    <p:sldId id="288" r:id="rId19"/>
    <p:sldId id="289" r:id="rId20"/>
    <p:sldId id="290" r:id="rId21"/>
    <p:sldId id="294" r:id="rId22"/>
    <p:sldId id="295" r:id="rId23"/>
    <p:sldId id="296" r:id="rId24"/>
    <p:sldId id="298" r:id="rId25"/>
    <p:sldId id="291" r:id="rId26"/>
    <p:sldId id="300" r:id="rId27"/>
    <p:sldId id="301" r:id="rId28"/>
    <p:sldId id="292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9" d="100"/>
          <a:sy n="79" d="100"/>
        </p:scale>
        <p:origin x="-1260" y="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471052-9281-4842-99BD-D8DF00B9DCEB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0D7A34-F1CF-4744-A9FF-85AB9EF152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5173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0D7A34-F1CF-4744-A9FF-85AB9EF152A5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38243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6C4ACFD-59AA-4C81-8912-8CF90FE5044C}" type="slidenum">
              <a:rPr lang="ru-RU" altLang="ru-RU"/>
              <a:pPr/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367593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A4F42-4B3A-4467-BBA9-7E37493B6ACF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C6833-30D7-4F3D-9F0B-D64759DD5A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149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A4F42-4B3A-4467-BBA9-7E37493B6ACF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C6833-30D7-4F3D-9F0B-D64759DD5A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6354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A4F42-4B3A-4467-BBA9-7E37493B6ACF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C6833-30D7-4F3D-9F0B-D64759DD5A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187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A4F42-4B3A-4467-BBA9-7E37493B6ACF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C6833-30D7-4F3D-9F0B-D64759DD5A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7624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A4F42-4B3A-4467-BBA9-7E37493B6ACF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C6833-30D7-4F3D-9F0B-D64759DD5A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2817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A4F42-4B3A-4467-BBA9-7E37493B6ACF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C6833-30D7-4F3D-9F0B-D64759DD5A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7820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A4F42-4B3A-4467-BBA9-7E37493B6ACF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C6833-30D7-4F3D-9F0B-D64759DD5A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153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A4F42-4B3A-4467-BBA9-7E37493B6ACF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C6833-30D7-4F3D-9F0B-D64759DD5A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1274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A4F42-4B3A-4467-BBA9-7E37493B6ACF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C6833-30D7-4F3D-9F0B-D64759DD5A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6696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A4F42-4B3A-4467-BBA9-7E37493B6ACF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C6833-30D7-4F3D-9F0B-D64759DD5A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5774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A4F42-4B3A-4467-BBA9-7E37493B6ACF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C6833-30D7-4F3D-9F0B-D64759DD5A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912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6A4F42-4B3A-4467-BBA9-7E37493B6ACF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9C6833-30D7-4F3D-9F0B-D64759DD5A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5404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45961"/>
            <a:ext cx="9144000" cy="713848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/>
            </a:r>
            <a:br>
              <a:rPr lang="ru-RU" sz="32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</a:br>
            <a:r>
              <a:rPr lang="ru-RU" sz="3200" b="1" u="sng" dirty="0" smtClean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 </a:t>
            </a:r>
            <a:endParaRPr lang="ru-RU" sz="3200" b="1" u="sng" dirty="0">
              <a:solidFill>
                <a:srgbClr val="C00000"/>
              </a:solidFill>
              <a:latin typeface="Comic Sans MS" panose="030F0702030302020204" pitchFamily="66" charset="0"/>
              <a:cs typeface="Aharoni" panose="02010803020104030203" pitchFamily="2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113499" y="2201154"/>
            <a:ext cx="9144000" cy="1970884"/>
          </a:xfrm>
        </p:spPr>
        <p:txBody>
          <a:bodyPr>
            <a:normAutofit fontScale="92500" lnSpcReduction="10000"/>
          </a:bodyPr>
          <a:lstStyle/>
          <a:p>
            <a:r>
              <a:rPr lang="ru-RU" altLang="ru-RU" sz="4000" b="1" dirty="0" smtClean="0">
                <a:latin typeface="Comic Sans MS" panose="030F0702030302020204" pitchFamily="66" charset="0"/>
              </a:rPr>
              <a:t>«Работа с </a:t>
            </a:r>
            <a:r>
              <a:rPr lang="ru-RU" altLang="ru-RU" sz="4000" b="1" dirty="0" err="1" smtClean="0">
                <a:latin typeface="Comic Sans MS" panose="030F0702030302020204" pitchFamily="66" charset="0"/>
              </a:rPr>
              <a:t>несплошными</a:t>
            </a:r>
            <a:r>
              <a:rPr lang="en-US" altLang="ru-RU" sz="4000" b="1" dirty="0" smtClean="0">
                <a:latin typeface="Comic Sans MS" panose="030F0702030302020204" pitchFamily="66" charset="0"/>
              </a:rPr>
              <a:t> </a:t>
            </a:r>
            <a:r>
              <a:rPr lang="ru-RU" altLang="ru-RU" sz="4000" b="1" dirty="0" smtClean="0">
                <a:latin typeface="Comic Sans MS" panose="030F0702030302020204" pitchFamily="66" charset="0"/>
              </a:rPr>
              <a:t>и сплошными текстами </a:t>
            </a:r>
            <a:r>
              <a:rPr lang="ru-RU" altLang="ru-RU" sz="4000" b="1" dirty="0">
                <a:latin typeface="Comic Sans MS" panose="030F0702030302020204" pitchFamily="66" charset="0"/>
              </a:rPr>
              <a:t>как средство формирования </a:t>
            </a:r>
            <a:r>
              <a:rPr lang="ru-RU" altLang="ru-RU" sz="4000" b="1" dirty="0" smtClean="0">
                <a:latin typeface="Comic Sans MS" panose="030F0702030302020204" pitchFamily="66" charset="0"/>
              </a:rPr>
              <a:t>читательской грамотности» </a:t>
            </a:r>
            <a:endParaRPr lang="ru-RU" sz="4400" b="1" dirty="0">
              <a:latin typeface="Comic Sans MS" panose="030F0702030302020204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397" y="4713550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altLang="ru-RU" sz="24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Семченкова</a:t>
            </a:r>
            <a:r>
              <a:rPr lang="ru-RU" alt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Е. Е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</a:p>
          <a:p>
            <a:pPr algn="ctr"/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русского языка и литературы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«Северо-Енисейская средняя школа №2»</a:t>
            </a:r>
          </a:p>
        </p:txBody>
      </p:sp>
    </p:spTree>
    <p:extLst>
      <p:ext uri="{BB962C8B-B14F-4D97-AF65-F5344CB8AC3E}">
        <p14:creationId xmlns:p14="http://schemas.microsoft.com/office/powerpoint/2010/main" val="620738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Внимательно прочитай текст.  Определи тему текста  (о чем пишет автор?) .  Как ты думаешь, какого человека по мнению автора текста можно назвать «порядочным»?  Найти определение в тексте и выбери правильный ответ.</a:t>
            </a:r>
            <a:endParaRPr lang="ru-RU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А)    Человека,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 любит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Человека,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 аккуратно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одет.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В)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Человека,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 никогда не опаздывает?</a:t>
            </a:r>
          </a:p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Честного, благородного человека,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умеющий понять другого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2915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6617" y="1660372"/>
            <a:ext cx="7886700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Определи основную мысль текста ( к чему автор призывает читателя).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Используя предложенный текст и дополнительные источники ( найди в 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Толковом словаре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определение слова </a:t>
            </a:r>
            <a:r>
              <a:rPr lang="ru-RU" sz="32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порядочность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, составь свое определение «порядочный человек».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Достаточно ли в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информации, чтобы раскрыть понятие «порядочный человек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»? Подумай, какие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информации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могут пополнить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твои знания о порядочном человеке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374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1701" y="1550203"/>
            <a:ext cx="7886700" cy="4351338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Встречались ли тебе в жизни «порядочные люди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»? Составь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них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рассказ.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Используя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текст, свои наблюдения и дополнительные источники, составь для своих одноклассников п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амятку    «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стать порядочным человеком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3733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5 класс</a:t>
            </a:r>
            <a:br>
              <a:rPr lang="ru-RU" dirty="0" smtClean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ru-RU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Сжатое изложение.</a:t>
            </a:r>
            <a:endParaRPr lang="ru-RU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9320" y="1732318"/>
            <a:ext cx="7886700" cy="4351338"/>
          </a:xfrm>
        </p:spPr>
        <p:txBody>
          <a:bodyPr>
            <a:no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детства родители и мальчишки с девчонками удивлялись на Аркашу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Пластова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 виду пацан как пацан. Нос пуговкой, сам светловолосый, озорной, смешливый, храбрый. В общем, обычный мальчишка.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иногда на Аркашу словно находило что-то. Выйдет он, например, в поле, раскинет руки и кричит чего-то.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-Кому это ты, Аркаша? -спрашивают мальчишки.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-Это я ветру привет передаю. Слышите, он мне отвечает? -говорит Аркаша. Прислушаются мальчишки, но ничего не слышат. Только гудят травы под ветром, да жаворонки высоко в небе свистят.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пошлют маленького Аркашу скотину пасти, а он сядет на корточки на краю леса и бормочет что-то под нос. Сестрёнка ему обед принесёт, спрашивает: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 кем это ты разговариваешь?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-Муравьи мне рассказали, что на их дом медведь лапой наступил. Теперь им приходится и деткам корм носить, и муравейник восстанавливать.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Сердятся родители, когда Аркаша по вечерам с закатом беседует, а по весне растущей траве советы даёт.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"Отчего же никто ничего не слышит? Как доказать, что земля на самом деле живая и всё в ней свои голос имеет? "-думает Аркаша.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Думал Аркаша, думал, но так ничего и не придумал.</a:t>
            </a:r>
          </a:p>
        </p:txBody>
      </p:sp>
    </p:spTree>
    <p:extLst>
      <p:ext uri="{BB962C8B-B14F-4D97-AF65-F5344CB8AC3E}">
        <p14:creationId xmlns:p14="http://schemas.microsoft.com/office/powerpoint/2010/main" val="2265152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Работа с текстом.</a:t>
            </a:r>
            <a:endParaRPr lang="ru-RU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Как вы считаете, был ли Аркаша Пластов необычным мальчишкой? Ответьте ДА или НЕТ и объясните свою точку зрения, опираясь на текст.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Как относились к Аркаше окружающие? Запишите свой ответ.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Почему родители сердились на Аркашу, когда он беседовал с закатом или траве советы раздавал?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В тексте Аркаша говорит: "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Отчего же никто ничего не слышит? Как доказать, что земля на самом деле живая и всё в ней свои голос имеет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?». Представьте себя членом экологического сообщества и обратитесь к населению с призывом о том, что «земля на самом деле живая».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4999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Примеры </a:t>
            </a:r>
            <a:r>
              <a:rPr lang="ru-RU" sz="40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заданиий</a:t>
            </a:r>
            <a:r>
              <a:rPr lang="ru-RU" sz="4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при работе  с </a:t>
            </a:r>
            <a:r>
              <a:rPr lang="ru-RU" sz="40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несплошным</a:t>
            </a:r>
            <a:r>
              <a:rPr lang="ru-RU" sz="4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текстом.</a:t>
            </a:r>
            <a:endParaRPr lang="ru-RU" sz="4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Инфографика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 графический способ подачи информации, данных и знаний, целью которого является быстро и чётко преподносить сложную информацию. Одна из форм графического и коммуникационного дизайна.</a:t>
            </a:r>
          </a:p>
        </p:txBody>
      </p:sp>
    </p:spTree>
    <p:extLst>
      <p:ext uri="{BB962C8B-B14F-4D97-AF65-F5344CB8AC3E}">
        <p14:creationId xmlns:p14="http://schemas.microsoft.com/office/powerpoint/2010/main" val="91926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1440035"/>
            <a:ext cx="7886700" cy="4351338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781050" y="19780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При помощи </a:t>
            </a: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инфографики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можно  создавать навигационные карты учебного материала,   схематично изображать структуру какого-либо объекта/явления и связи между объектами/явлениями, проводить сравнительный анализ, описывать процессы и процедуры и т.д.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Инфографику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может использовать не только преподаватель.  Обучающиеся  могут использовать </a:t>
            </a: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инфографику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для представления результатов своей работы по проекту, для оформления результатов изученной темы. Творческая графическая переработка воспринимаемой информации позволяет вовлечь учеников в учебный процесс, помогает лучше запомнить материал.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8902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Примеры заданий по читательской грамотности с </a:t>
            </a:r>
            <a:r>
              <a:rPr lang="ru-RU" dirty="0" err="1" smtClean="0"/>
              <a:t>несплошным</a:t>
            </a:r>
            <a:r>
              <a:rPr lang="ru-RU" dirty="0" smtClean="0"/>
              <a:t> текстом.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Алексей\Desktop\инфогр.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72"/>
            <a:ext cx="9144000" cy="6835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9834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Внимательно изучи предложенную </a:t>
            </a:r>
            <a:r>
              <a:rPr lang="ru-RU" sz="3600" i="1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инфографику</a:t>
            </a:r>
            <a:r>
              <a:rPr lang="ru-RU" sz="3600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. Выбери данных вариантов верные.</a:t>
            </a:r>
            <a:endParaRPr lang="ru-RU" sz="3600" i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А. 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России ежегодно выпускается самое большое количество книг. 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Б. Самой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читающей страной является Индия. 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Больше всего неграмотных людей живет в Африке. 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Г. 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мире регулярно проводятся опросы по читательским предпочтениям. 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Д. Самой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популярной книгой в России назван роман М. Булгакова «Мастер и Маргарита».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 результатам опроса наша страна оказалась на 7-ом месте по количеству часов в неделю, затраченных на чтение. </a:t>
            </a:r>
          </a:p>
        </p:txBody>
      </p:sp>
    </p:spTree>
    <p:extLst>
      <p:ext uri="{BB962C8B-B14F-4D97-AF65-F5344CB8AC3E}">
        <p14:creationId xmlns:p14="http://schemas.microsoft.com/office/powerpoint/2010/main" val="232587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Какую информацию вы можете извлечь из представленного текста?</a:t>
            </a:r>
            <a:endParaRPr lang="ru-RU" sz="36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i="1" dirty="0" smtClean="0"/>
              <a:t> </a:t>
            </a:r>
            <a:endParaRPr lang="ru-RU" b="1" i="1" dirty="0"/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какому критерию определяется самая читающая страна в мире? 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минут в день читают ради удовольствия? 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стране больше всего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неграмотных людей?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Книги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каких жанров входят в ТОП-5 в различных странах?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929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84582" y="1748507"/>
            <a:ext cx="7886700" cy="435133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</a:t>
            </a:r>
            <a:r>
              <a:rPr lang="ru-RU" sz="4400" dirty="0" smtClean="0">
                <a:latin typeface="Comic Sans MS" pitchFamily="66" charset="0"/>
              </a:rPr>
              <a:t>В 2021 году Красноярский край примет участие в диагностике школ по оценке читательской грамотности обучающихся (исследование </a:t>
            </a:r>
            <a:r>
              <a:rPr lang="en-US" sz="4400" dirty="0" smtClean="0">
                <a:latin typeface="Comic Sans MS" pitchFamily="66" charset="0"/>
              </a:rPr>
              <a:t>PISA)</a:t>
            </a:r>
            <a:r>
              <a:rPr lang="ru-RU" sz="4400" dirty="0" smtClean="0">
                <a:latin typeface="Comic Sans MS" pitchFamily="66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9836" y="1395967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Сосчитайте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сколько в мире неграмотных женщин (в числовом выражении), по данным ЮНЕСКО.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Составьте график (диаграмму) «Неграмотное население мира».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Докажите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численность неграмотного населения в начале XXI века не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уменьшается. Напишите статью на эту тему, используя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инфографику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305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4636" y="0"/>
            <a:ext cx="9368636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5003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sz="3600" dirty="0">
                <a:solidFill>
                  <a:srgbClr val="C00000"/>
                </a:solidFill>
                <a:latin typeface="Comic Sans MS" pitchFamily="66" charset="0"/>
              </a:rPr>
              <a:t>Перед вами </a:t>
            </a:r>
            <a:r>
              <a:rPr lang="ru-RU" altLang="ru-RU" sz="3600" dirty="0" err="1">
                <a:solidFill>
                  <a:srgbClr val="C00000"/>
                </a:solidFill>
                <a:latin typeface="Comic Sans MS" pitchFamily="66" charset="0"/>
              </a:rPr>
              <a:t>несплошной</a:t>
            </a:r>
            <a:r>
              <a:rPr lang="ru-RU" altLang="ru-RU" sz="3600" dirty="0">
                <a:solidFill>
                  <a:srgbClr val="C00000"/>
                </a:solidFill>
                <a:latin typeface="Comic Sans MS" pitchFamily="66" charset="0"/>
              </a:rPr>
              <a:t> текст.</a:t>
            </a:r>
            <a:br>
              <a:rPr lang="ru-RU" altLang="ru-RU" sz="3600" dirty="0">
                <a:solidFill>
                  <a:srgbClr val="C00000"/>
                </a:solidFill>
                <a:latin typeface="Comic Sans MS" pitchFamily="66" charset="0"/>
              </a:rPr>
            </a:br>
            <a:r>
              <a:rPr lang="ru-RU" altLang="ru-RU" sz="3600" dirty="0" smtClean="0">
                <a:solidFill>
                  <a:srgbClr val="C00000"/>
                </a:solidFill>
                <a:latin typeface="Comic Sans MS" pitchFamily="66" charset="0"/>
              </a:rPr>
              <a:t>Изучите его.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914400" indent="-914400">
              <a:buFontTx/>
              <a:buAutoNum type="arabicPeriod"/>
              <a:defRPr/>
            </a:pPr>
            <a:r>
              <a:rPr lang="ru-RU" altLang="ru-RU" dirty="0">
                <a:latin typeface="Comic Sans MS" panose="030F0702030302020204" pitchFamily="66" charset="0"/>
              </a:rPr>
              <a:t>Этот текст о…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dirty="0">
                <a:latin typeface="Comic Sans MS" panose="030F0702030302020204" pitchFamily="66" charset="0"/>
                <a:ea typeface="Calibri"/>
                <a:cs typeface="Times New Roman"/>
              </a:rPr>
              <a:t> В какой форме представлен текст?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3200" dirty="0">
                <a:latin typeface="Comic Sans MS" panose="030F0702030302020204" pitchFamily="66" charset="0"/>
                <a:ea typeface="Calibri"/>
                <a:cs typeface="Times New Roman"/>
              </a:rPr>
              <a:t> Какая информация представлена в тексте?</a:t>
            </a:r>
          </a:p>
          <a:p>
            <a:pPr>
              <a:buNone/>
              <a:defRPr/>
            </a:pPr>
            <a:r>
              <a:rPr lang="ru-RU" altLang="ru-RU" dirty="0">
                <a:latin typeface="Comic Sans MS" panose="030F0702030302020204" pitchFamily="66" charset="0"/>
              </a:rPr>
              <a:t>4</a:t>
            </a:r>
            <a:r>
              <a:rPr lang="ru-RU" altLang="ru-RU" dirty="0" smtClean="0">
                <a:latin typeface="Comic Sans MS" panose="030F0702030302020204" pitchFamily="66" charset="0"/>
              </a:rPr>
              <a:t>.  Кем  </a:t>
            </a:r>
            <a:r>
              <a:rPr lang="ru-RU" altLang="ru-RU" dirty="0">
                <a:latin typeface="Comic Sans MS" panose="030F0702030302020204" pitchFamily="66" charset="0"/>
              </a:rPr>
              <a:t>проводилось данное исследование?</a:t>
            </a:r>
          </a:p>
          <a:p>
            <a:pPr>
              <a:buNone/>
              <a:defRPr/>
            </a:pPr>
            <a:r>
              <a:rPr lang="ru-RU" altLang="ru-RU" dirty="0">
                <a:latin typeface="Comic Sans MS" panose="030F0702030302020204" pitchFamily="66" charset="0"/>
              </a:rPr>
              <a:t>5. </a:t>
            </a:r>
            <a:r>
              <a:rPr lang="ru-RU" altLang="ru-RU" dirty="0" smtClean="0">
                <a:latin typeface="Comic Sans MS" panose="030F0702030302020204" pitchFamily="66" charset="0"/>
              </a:rPr>
              <a:t> Кто </a:t>
            </a:r>
            <a:r>
              <a:rPr lang="ru-RU" altLang="ru-RU" dirty="0">
                <a:latin typeface="Comic Sans MS" panose="030F0702030302020204" pitchFamily="66" charset="0"/>
              </a:rPr>
              <a:t>являлся предметом исследования?</a:t>
            </a:r>
          </a:p>
          <a:p>
            <a:pPr>
              <a:buNone/>
              <a:defRPr/>
            </a:pPr>
            <a:r>
              <a:rPr lang="ru-RU" altLang="ru-RU" dirty="0" smtClean="0">
                <a:latin typeface="Comic Sans MS" panose="030F0702030302020204" pitchFamily="66" charset="0"/>
              </a:rPr>
              <a:t>6.  </a:t>
            </a:r>
            <a:r>
              <a:rPr lang="ru-RU" altLang="ru-RU" dirty="0">
                <a:latin typeface="Comic Sans MS" panose="030F0702030302020204" pitchFamily="66" charset="0"/>
              </a:rPr>
              <a:t>Какова зависимость человечества от гаджетов?</a:t>
            </a:r>
          </a:p>
        </p:txBody>
      </p:sp>
    </p:spTree>
    <p:extLst>
      <p:ext uri="{BB962C8B-B14F-4D97-AF65-F5344CB8AC3E}">
        <p14:creationId xmlns:p14="http://schemas.microsoft.com/office/powerpoint/2010/main" val="2252284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fontAlgn="base">
              <a:lnSpc>
                <a:spcPct val="115000"/>
              </a:lnSpc>
              <a:spcAft>
                <a:spcPct val="0"/>
              </a:spcAft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  <a:ea typeface="Calibri" pitchFamily="34" charset="0"/>
                <a:cs typeface="Times New Roman" pitchFamily="18" charset="0"/>
              </a:rPr>
              <a:t>Утверждения верно\неверно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anose="030F0702030302020204" pitchFamily="66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436914"/>
            <a:ext cx="7886700" cy="4740049"/>
          </a:xfrm>
        </p:spPr>
        <p:txBody>
          <a:bodyPr>
            <a:noAutofit/>
          </a:bodyPr>
          <a:lstStyle/>
          <a:p>
            <a:pPr marL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000" dirty="0">
                <a:solidFill>
                  <a:srgbClr val="000000"/>
                </a:solidFill>
                <a:latin typeface="Comic Sans MS" panose="030F0702030302020204" pitchFamily="66" charset="0"/>
                <a:ea typeface="Calibri" pitchFamily="34" charset="0"/>
                <a:cs typeface="Times New Roman" pitchFamily="18" charset="0"/>
              </a:rPr>
              <a:t>1. За последние два десятилетия гаджеты стали неотъемлемым атрибутом в жизни человека.</a:t>
            </a:r>
          </a:p>
          <a:p>
            <a:pPr marL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000" dirty="0">
                <a:solidFill>
                  <a:srgbClr val="000000"/>
                </a:solidFill>
                <a:latin typeface="Comic Sans MS" panose="030F0702030302020204" pitchFamily="66" charset="0"/>
                <a:ea typeface="Calibri" pitchFamily="34" charset="0"/>
                <a:cs typeface="Times New Roman" pitchFamily="18" charset="0"/>
              </a:rPr>
              <a:t>2. Гаджеты – это смарт-телефоны, компьютеры, ноутбуки, планшеты, и другие электронные устройства. </a:t>
            </a:r>
          </a:p>
          <a:p>
            <a:pPr marL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000" dirty="0">
                <a:solidFill>
                  <a:srgbClr val="000000"/>
                </a:solidFill>
                <a:latin typeface="Comic Sans MS" panose="030F0702030302020204" pitchFamily="66" charset="0"/>
                <a:ea typeface="Calibri" pitchFamily="34" charset="0"/>
                <a:cs typeface="Times New Roman" pitchFamily="18" charset="0"/>
              </a:rPr>
              <a:t>3.Противостоять гаджетам и интернету очень трудно.</a:t>
            </a:r>
          </a:p>
          <a:p>
            <a:pPr marL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000" dirty="0">
                <a:solidFill>
                  <a:srgbClr val="000000"/>
                </a:solidFill>
                <a:latin typeface="Comic Sans MS" panose="030F0702030302020204" pitchFamily="66" charset="0"/>
                <a:ea typeface="Calibri" pitchFamily="34" charset="0"/>
                <a:cs typeface="Times New Roman" pitchFamily="18" charset="0"/>
              </a:rPr>
              <a:t>4.Средний американский ребенок в возрасте от 12 до 15 лет смотрит на экран в среднем 8 часов в день.</a:t>
            </a:r>
          </a:p>
          <a:p>
            <a:pPr marL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Comic Sans MS" panose="030F0702030302020204" pitchFamily="66" charset="0"/>
                <a:ea typeface="Calibri" pitchFamily="34" charset="0"/>
                <a:cs typeface="Times New Roman" pitchFamily="18" charset="0"/>
              </a:rPr>
              <a:t>5</a:t>
            </a:r>
            <a:r>
              <a:rPr lang="ru-RU" sz="2000" dirty="0">
                <a:solidFill>
                  <a:srgbClr val="000000"/>
                </a:solidFill>
                <a:latin typeface="Comic Sans MS" panose="030F0702030302020204" pitchFamily="66" charset="0"/>
                <a:ea typeface="Calibri" pitchFamily="34" charset="0"/>
                <a:cs typeface="Times New Roman" pitchFamily="18" charset="0"/>
              </a:rPr>
              <a:t>.Чрезмерное использование гаджетов отрицательно влияют на здоровье, поведение, успеваемость школьников.</a:t>
            </a:r>
          </a:p>
          <a:p>
            <a:pPr marL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Comic Sans MS" panose="030F0702030302020204" pitchFamily="66" charset="0"/>
                <a:ea typeface="Calibri" pitchFamily="34" charset="0"/>
                <a:cs typeface="Times New Roman" pitchFamily="18" charset="0"/>
              </a:rPr>
              <a:t>6</a:t>
            </a:r>
            <a:r>
              <a:rPr lang="ru-RU" sz="2000" dirty="0">
                <a:solidFill>
                  <a:srgbClr val="000000"/>
                </a:solidFill>
                <a:latin typeface="Comic Sans MS" panose="030F0702030302020204" pitchFamily="66" charset="0"/>
                <a:ea typeface="Calibri" pitchFamily="34" charset="0"/>
                <a:cs typeface="Times New Roman" pitchFamily="18" charset="0"/>
              </a:rPr>
              <a:t>. Гаджеты имеют целый ряд достоинств, благодаря которым они занимают прочное место в жизни современного </a:t>
            </a:r>
            <a:r>
              <a:rPr lang="ru-RU" sz="2000" dirty="0" smtClean="0">
                <a:solidFill>
                  <a:srgbClr val="000000"/>
                </a:solidFill>
                <a:latin typeface="Comic Sans MS" panose="030F0702030302020204" pitchFamily="66" charset="0"/>
                <a:ea typeface="Calibri" pitchFamily="34" charset="0"/>
                <a:cs typeface="Times New Roman" pitchFamily="18" charset="0"/>
              </a:rPr>
              <a:t>человека.</a:t>
            </a:r>
            <a:endParaRPr lang="en-US" sz="2000" dirty="0">
              <a:solidFill>
                <a:srgbClr val="000000"/>
              </a:solidFill>
              <a:latin typeface="Comic Sans MS" panose="030F0702030302020204" pitchFamily="66" charset="0"/>
              <a:ea typeface="Calibri" pitchFamily="34" charset="0"/>
              <a:cs typeface="Times New Roman" pitchFamily="18" charset="0"/>
            </a:endParaRP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45727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  <a:t>Творческое задание в группах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8100" indent="0" algn="ctr">
              <a:buNone/>
              <a:defRPr/>
            </a:pPr>
            <a:r>
              <a:rPr lang="ru-RU" sz="4000" b="1" i="1" u="sng" dirty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</a:t>
            </a:r>
            <a:r>
              <a:rPr lang="ru-RU" sz="4000" b="1" i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4000" b="1" i="1" u="sng" dirty="0">
                <a:solidFill>
                  <a:srgbClr val="0000FF"/>
                </a:solidFill>
                <a:latin typeface="Times New Roman" pitchFamily="18" charset="0"/>
                <a:cs typeface="Calibri" pitchFamily="34" charset="0"/>
              </a:rPr>
              <a:t>предприниматель!</a:t>
            </a:r>
            <a:r>
              <a:rPr lang="ru-RU" sz="4800" i="1" u="sng" dirty="0">
                <a:latin typeface="Times New Roman" pitchFamily="18" charset="0"/>
                <a:cs typeface="Calibri" pitchFamily="34" charset="0"/>
              </a:rPr>
              <a:t> </a:t>
            </a:r>
            <a:endParaRPr lang="ru-RU" sz="4800" i="1" u="sng" dirty="0">
              <a:latin typeface="Times New Roman" pitchFamily="18" charset="0"/>
              <a:cs typeface="Times New Roman" pitchFamily="18" charset="0"/>
            </a:endParaRPr>
          </a:p>
          <a:p>
            <a:pPr marL="38100" indent="0">
              <a:buNone/>
              <a:defRPr/>
            </a:pPr>
            <a:r>
              <a:rPr lang="ru-RU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Собираетесь открыть магазин гаджетов. Ваша задача - привлечь покупателей с помощью рекламы. Создайте рекламный текст, указав достоинства гаджетов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635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23203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7351" y="858418"/>
            <a:ext cx="7886700" cy="578497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Таким </a:t>
            </a:r>
            <a:r>
              <a:rPr lang="ru-RU" dirty="0">
                <a:latin typeface="Comic Sans MS" panose="030F0702030302020204" pitchFamily="66" charset="0"/>
                <a:cs typeface="Times New Roman" panose="02020603050405020304" pitchFamily="18" charset="0"/>
              </a:rPr>
              <a:t>образом, </a:t>
            </a:r>
            <a:r>
              <a:rPr lang="ru-RU" b="1" u="sng" dirty="0" err="1">
                <a:latin typeface="Comic Sans MS" panose="030F0702030302020204" pitchFamily="66" charset="0"/>
                <a:cs typeface="Times New Roman" panose="02020603050405020304" pitchFamily="18" charset="0"/>
              </a:rPr>
              <a:t>инфографика</a:t>
            </a:r>
            <a:r>
              <a:rPr lang="ru-RU" dirty="0">
                <a:latin typeface="Comic Sans MS" panose="030F0702030302020204" pitchFamily="66" charset="0"/>
                <a:cs typeface="Times New Roman" panose="02020603050405020304" pitchFamily="18" charset="0"/>
              </a:rPr>
              <a:t> – это современный инструмент визуализации при работе с </a:t>
            </a:r>
            <a:r>
              <a:rPr lang="ru-RU" dirty="0" err="1">
                <a:latin typeface="Comic Sans MS" panose="030F0702030302020204" pitchFamily="66" charset="0"/>
                <a:cs typeface="Times New Roman" panose="02020603050405020304" pitchFamily="18" charset="0"/>
              </a:rPr>
              <a:t>несплошными</a:t>
            </a:r>
            <a:r>
              <a:rPr lang="ru-RU" dirty="0">
                <a:latin typeface="Comic Sans MS" panose="030F0702030302020204" pitchFamily="66" charset="0"/>
                <a:cs typeface="Times New Roman" panose="02020603050405020304" pitchFamily="18" charset="0"/>
              </a:rPr>
              <a:t> текстами, позволяющий хорошо усвоить учебную </a:t>
            </a:r>
            <a:r>
              <a:rPr lang="ru-RU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информацию</a:t>
            </a:r>
            <a:r>
              <a:rPr lang="ru-RU" dirty="0">
                <a:latin typeface="Comic Sans MS" panose="030F0702030302020204" pitchFamily="66" charset="0"/>
                <a:cs typeface="Times New Roman" panose="02020603050405020304" pitchFamily="18" charset="0"/>
              </a:rPr>
              <a:t>, способствующий развитию поисковой деятельности и формированию </a:t>
            </a:r>
            <a:r>
              <a:rPr lang="ru-RU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критического </a:t>
            </a:r>
            <a:r>
              <a:rPr lang="ru-RU" dirty="0">
                <a:latin typeface="Comic Sans MS" panose="030F0702030302020204" pitchFamily="66" charset="0"/>
                <a:cs typeface="Times New Roman" panose="02020603050405020304" pitchFamily="18" charset="0"/>
              </a:rPr>
              <a:t>мышления. Применение этого инструмента дает возможность организовать </a:t>
            </a:r>
            <a:r>
              <a:rPr lang="ru-RU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совместную </a:t>
            </a:r>
            <a:r>
              <a:rPr lang="ru-RU" dirty="0">
                <a:latin typeface="Comic Sans MS" panose="030F0702030302020204" pitchFamily="66" charset="0"/>
                <a:cs typeface="Times New Roman" panose="02020603050405020304" pitchFamily="18" charset="0"/>
              </a:rPr>
              <a:t>работу педагога и обучающихся на занятиях, а также способствует </a:t>
            </a:r>
            <a:r>
              <a:rPr lang="ru-RU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формированию </a:t>
            </a:r>
            <a:r>
              <a:rPr lang="ru-RU" dirty="0">
                <a:latin typeface="Comic Sans MS" panose="030F0702030302020204" pitchFamily="66" charset="0"/>
                <a:cs typeface="Times New Roman" panose="02020603050405020304" pitchFamily="18" charset="0"/>
              </a:rPr>
              <a:t>универсальных учебных действий обучающихся. </a:t>
            </a:r>
          </a:p>
        </p:txBody>
      </p:sp>
    </p:spTree>
    <p:extLst>
      <p:ext uri="{BB962C8B-B14F-4D97-AF65-F5344CB8AC3E}">
        <p14:creationId xmlns:p14="http://schemas.microsoft.com/office/powerpoint/2010/main" val="134950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Выводы:</a:t>
            </a:r>
            <a:endParaRPr lang="ru-RU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400" dirty="0" smtClean="0">
                <a:latin typeface="Comic Sans MS" panose="030F0702030302020204" pitchFamily="66" charset="0"/>
              </a:rPr>
              <a:t>При формировании читательских умений необходимо организовать дифференцированные задания для учащихся с разным уровнем читательских способностей;</a:t>
            </a:r>
          </a:p>
          <a:p>
            <a:r>
              <a:rPr lang="ru-RU" sz="2400" dirty="0" smtClean="0">
                <a:latin typeface="Comic Sans MS" panose="030F0702030302020204" pitchFamily="66" charset="0"/>
              </a:rPr>
              <a:t>При работе с учебными текстами использовать задания различных видов сложности, обращая особое внимание на задания, для выполнения которых требуется не столько вычленять информацию, заданную в явном виде, сколько интерпретировать, оценивать, преобразовывать;</a:t>
            </a:r>
          </a:p>
          <a:p>
            <a:r>
              <a:rPr lang="ru-RU" sz="2400" dirty="0" smtClean="0">
                <a:latin typeface="Comic Sans MS" panose="030F0702030302020204" pitchFamily="66" charset="0"/>
              </a:rPr>
              <a:t>Использовать задания, построенные на сопоставлении информации из нескольких источников, для этого применять тексты различных видов , в том числе схемы, таблицы, графики.</a:t>
            </a:r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312498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Заключение</a:t>
            </a:r>
            <a:endParaRPr lang="ru-RU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ru-RU" dirty="0">
                <a:latin typeface="Comic Sans MS" panose="030F0702030302020204" pitchFamily="66" charset="0"/>
                <a:cs typeface="Times New Roman" panose="02020603050405020304" pitchFamily="18" charset="0"/>
              </a:rPr>
              <a:t>Читательская грамотность как компонент функциональной грамотности поможет учащимся научиться работать с разными видами текстов: быстро извлекать необходимую информацию, анализировать, сопоставлять и использовать полученную информацию в социальной жизни. Читательская грамотность влияет на освоение обучающимися основной образовательной программы на уровнях начального, основного и среднего общего образования, а также способствует успешной сдаче ОГЭ и ЕГЭ.</a:t>
            </a:r>
          </a:p>
        </p:txBody>
      </p:sp>
    </p:spTree>
    <p:extLst>
      <p:ext uri="{BB962C8B-B14F-4D97-AF65-F5344CB8AC3E}">
        <p14:creationId xmlns:p14="http://schemas.microsoft.com/office/powerpoint/2010/main" val="184297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6239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212980"/>
            <a:ext cx="7886700" cy="4963983"/>
          </a:xfrm>
        </p:spPr>
        <p:txBody>
          <a:bodyPr/>
          <a:lstStyle/>
          <a:p>
            <a:pPr marL="0" indent="0">
              <a:buNone/>
            </a:pPr>
            <a:r>
              <a:rPr lang="ru-RU" sz="360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«Бессмысленно </a:t>
            </a:r>
            <a:r>
              <a:rPr lang="ru-RU" sz="3600" dirty="0">
                <a:latin typeface="Comic Sans MS" panose="030F0702030302020204" pitchFamily="66" charset="0"/>
                <a:cs typeface="Times New Roman" panose="02020603050405020304" pitchFamily="18" charset="0"/>
              </a:rPr>
              <a:t>говорить, что мы учим читать, потому что на самом деле мы должны учить понимать текст, а обучение чтению, как мы обычно его трактуем, это только одно звено, только необходимое условие обучения </a:t>
            </a:r>
            <a:r>
              <a:rPr lang="ru-RU" sz="3600">
                <a:latin typeface="Comic Sans MS" panose="030F0702030302020204" pitchFamily="66" charset="0"/>
                <a:cs typeface="Times New Roman" panose="02020603050405020304" pitchFamily="18" charset="0"/>
              </a:rPr>
              <a:t>процессу </a:t>
            </a:r>
            <a:r>
              <a:rPr lang="ru-RU" sz="360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понимания».</a:t>
            </a:r>
            <a:endParaRPr lang="ru-RU" sz="3600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dirty="0" err="1">
                <a:latin typeface="Comic Sans MS" panose="030F0702030302020204" pitchFamily="66" charset="0"/>
              </a:rPr>
              <a:t>А.А.Леонтьев</a:t>
            </a:r>
            <a:endParaRPr lang="ru-RU" dirty="0">
              <a:latin typeface="Comic Sans MS" panose="030F0702030302020204" pitchFamily="66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5616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512" y="1726162"/>
            <a:ext cx="8688052" cy="3023119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 </a:t>
            </a:r>
            <a:r>
              <a:rPr lang="ru-RU" sz="3200" b="1" dirty="0" smtClean="0">
                <a:latin typeface="Comic Sans MS" panose="030F0702030302020204" pitchFamily="66" charset="0"/>
                <a:cs typeface="Aharoni" panose="02010803020104030203" pitchFamily="2" charset="-79"/>
              </a:rPr>
              <a:t>Читательская грамотность</a:t>
            </a:r>
            <a:r>
              <a:rPr lang="ru-RU" sz="2400" b="1" dirty="0" smtClean="0">
                <a:latin typeface="Comic Sans MS" panose="030F0702030302020204" pitchFamily="66" charset="0"/>
                <a:cs typeface="Aharoni" panose="02010803020104030203" pitchFamily="2" charset="-79"/>
              </a:rPr>
              <a:t>-способность человека понимать и использовать письменные тексты, размышлять о них и заниматься чтением для того, чтобы достигать своих целей, расширять свои знания и возможности, участвовать в социальной жизни.</a:t>
            </a:r>
            <a:r>
              <a:rPr lang="ru-RU" sz="2400" b="1" u="sng" dirty="0">
                <a:latin typeface="Comic Sans MS" panose="030F0702030302020204" pitchFamily="66" charset="0"/>
                <a:cs typeface="Aharoni" panose="02010803020104030203" pitchFamily="2" charset="-79"/>
              </a:rPr>
              <a:t/>
            </a:r>
            <a:br>
              <a:rPr lang="ru-RU" sz="2400" b="1" u="sng" dirty="0">
                <a:latin typeface="Comic Sans MS" panose="030F0702030302020204" pitchFamily="66" charset="0"/>
                <a:cs typeface="Aharoni" panose="02010803020104030203" pitchFamily="2" charset="-79"/>
              </a:rPr>
            </a:br>
            <a:endParaRPr lang="ru-RU" sz="2400" b="1" u="sng" dirty="0">
              <a:latin typeface="Comic Sans MS" panose="030F0702030302020204" pitchFamily="66" charset="0"/>
              <a:cs typeface="Aharoni" panose="02010803020104030203" pitchFamily="2" charset="-79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7512" y="638994"/>
            <a:ext cx="86160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dirty="0" smtClean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Читательская грамотность (исследование</a:t>
            </a:r>
            <a:r>
              <a:rPr lang="de-LI" sz="3600" dirty="0" smtClean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PISA</a:t>
            </a:r>
            <a:r>
              <a:rPr lang="en-US" sz="3600" dirty="0" smtClean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)</a:t>
            </a:r>
            <a:r>
              <a:rPr lang="ru-RU" sz="3600" dirty="0" smtClean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7512" y="2577986"/>
            <a:ext cx="84113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7411" y="85919"/>
            <a:ext cx="1313973" cy="1530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180" y="4701644"/>
            <a:ext cx="3440217" cy="2006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4276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48202" y="492236"/>
            <a:ext cx="6203941" cy="747237"/>
          </a:xfrm>
        </p:spPr>
        <p:txBody>
          <a:bodyPr>
            <a:noAutofit/>
          </a:bodyPr>
          <a:lstStyle/>
          <a:p>
            <a:r>
              <a:rPr lang="ru-RU" altLang="ru-RU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Основные понятия </a:t>
            </a:r>
            <a:r>
              <a:rPr lang="ru-RU" altLang="ru-RU" b="1" dirty="0">
                <a:solidFill>
                  <a:srgbClr val="C00000"/>
                </a:solidFill>
                <a:latin typeface="Comic Sans MS" panose="030F0702030302020204" pitchFamily="66" charset="0"/>
              </a:rPr>
              <a:t/>
            </a:r>
            <a:br>
              <a:rPr lang="ru-RU" altLang="ru-RU" b="1" dirty="0">
                <a:solidFill>
                  <a:srgbClr val="C00000"/>
                </a:solidFill>
                <a:latin typeface="Comic Sans MS" panose="030F0702030302020204" pitchFamily="66" charset="0"/>
              </a:rPr>
            </a:br>
            <a:endParaRPr lang="ru-RU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2857" y="1705560"/>
            <a:ext cx="874737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Информация-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любые сведения, принимаемые и передаваемые, сохраняемые  различными источниками. </a:t>
            </a:r>
          </a:p>
          <a:p>
            <a:r>
              <a:rPr lang="ru-RU" altLang="ru-RU" b="1" u="sng" dirty="0" smtClean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Сплошные тексты</a:t>
            </a:r>
            <a:r>
              <a:rPr lang="ru-RU" altLang="ru-RU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-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группы предложений, связанных по смыслу и языковыми средствами.</a:t>
            </a:r>
          </a:p>
          <a:p>
            <a:r>
              <a:rPr lang="ru-RU" altLang="ru-RU" b="1" u="sng" dirty="0" smtClean="0"/>
              <a:t> </a:t>
            </a:r>
            <a:r>
              <a:rPr lang="ru-RU" altLang="ru-RU" b="1" u="sng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Несплошные</a:t>
            </a:r>
            <a:r>
              <a:rPr lang="ru-RU" altLang="ru-RU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тексты </a:t>
            </a:r>
            <a:r>
              <a:rPr lang="ru-RU" altLang="ru-RU" dirty="0" smtClean="0"/>
              <a:t>-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тексты, в которых информация предъявляется невербальным или не только вербальным способом. Это тексты, сочетающие в себе несколько источников информации, c которыми учащиеся чаще всего встречаются в реальной действительности. </a:t>
            </a:r>
            <a:b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220871" y="4967786"/>
            <a:ext cx="2429301" cy="106452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Несплошные</a:t>
            </a:r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тексты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V="1">
            <a:off x="4435521" y="4362887"/>
            <a:ext cx="0" cy="604899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4169812" y="3889837"/>
            <a:ext cx="1460311" cy="4230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Графики 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5051944" y="4489087"/>
            <a:ext cx="598228" cy="55038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5782522" y="4189859"/>
            <a:ext cx="1655507" cy="4230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Диаграммы 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flipV="1">
            <a:off x="5650172" y="5349108"/>
            <a:ext cx="873457" cy="4994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6503580" y="5076967"/>
            <a:ext cx="1655507" cy="4230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Схемы  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5434082" y="5838893"/>
            <a:ext cx="956692" cy="19341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6390774" y="5724061"/>
            <a:ext cx="1655507" cy="4230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Таблицы 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 flipH="1" flipV="1">
            <a:off x="3220871" y="4612940"/>
            <a:ext cx="668741" cy="42653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1194179" y="4189860"/>
            <a:ext cx="2026692" cy="52104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Географические карты 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27" name="Прямая со стрелкой 26"/>
          <p:cNvCxnSpPr/>
          <p:nvPr/>
        </p:nvCxnSpPr>
        <p:spPr>
          <a:xfrm flipH="1">
            <a:off x="2145259" y="5399053"/>
            <a:ext cx="1075612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489753" y="5106537"/>
            <a:ext cx="1655507" cy="4946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Входные билеты 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32" name="Прямая со стрелкой 31"/>
          <p:cNvCxnSpPr/>
          <p:nvPr/>
        </p:nvCxnSpPr>
        <p:spPr>
          <a:xfrm flipH="1">
            <a:off x="2388358" y="5838893"/>
            <a:ext cx="995612" cy="33891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489753" y="6032311"/>
            <a:ext cx="1898606" cy="4230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Карты сайтов   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629610" y="6455392"/>
            <a:ext cx="1655507" cy="4230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Афиша  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36" name="Прямая со стрелкой 35"/>
          <p:cNvCxnSpPr/>
          <p:nvPr/>
        </p:nvCxnSpPr>
        <p:spPr>
          <a:xfrm flipH="1">
            <a:off x="3563203" y="6008352"/>
            <a:ext cx="326409" cy="45839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4901819" y="5998592"/>
            <a:ext cx="354842" cy="4568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Прямоугольник 44"/>
          <p:cNvSpPr/>
          <p:nvPr/>
        </p:nvSpPr>
        <p:spPr>
          <a:xfrm>
            <a:off x="5051944" y="6434917"/>
            <a:ext cx="2902426" cy="4230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Рекламные постеры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57" y="0"/>
            <a:ext cx="2105300" cy="1705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0282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Алексей\Desktop\683451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90" y="200811"/>
            <a:ext cx="8677469" cy="6508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741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7139" y="111967"/>
            <a:ext cx="7772400" cy="2157024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Comic Sans MS" panose="030F0702030302020204" pitchFamily="66" charset="0"/>
                <a:cs typeface="Andalus" panose="02020603050405020304" pitchFamily="18" charset="-78"/>
              </a:rPr>
              <a:t>При разработке заданий опираюсь на следующие концепции :</a:t>
            </a:r>
            <a:r>
              <a:rPr lang="ru-RU" sz="31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ru-RU" sz="3100" dirty="0" smtClean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endParaRPr lang="ru-RU" sz="31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31033" y="2286420"/>
            <a:ext cx="6858000" cy="3143995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800" dirty="0" smtClean="0">
                <a:latin typeface="Comic Sans MS" panose="030F0702030302020204" pitchFamily="66" charset="0"/>
              </a:rPr>
              <a:t>Читательскую грамотность нельзя проверить традиционными предметными тестами!</a:t>
            </a:r>
          </a:p>
          <a:p>
            <a:pPr algn="just"/>
            <a:endParaRPr lang="ru-RU" dirty="0" smtClean="0">
              <a:latin typeface="Comic Sans MS" panose="030F0702030302020204" pitchFamily="66" charset="0"/>
            </a:endParaRPr>
          </a:p>
          <a:p>
            <a:pPr algn="just"/>
            <a:r>
              <a:rPr lang="ru-RU" sz="2800" dirty="0" smtClean="0">
                <a:latin typeface="Comic Sans MS" panose="030F0702030302020204" pitchFamily="66" charset="0"/>
              </a:rPr>
              <a:t>Читательская грамотность сформирована, если она демонстрируется на разном материале!</a:t>
            </a:r>
            <a:endParaRPr lang="ru-RU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5861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989" y="363895"/>
            <a:ext cx="7886700" cy="145742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Мои действия при работе с текстовой информацией:</a:t>
            </a:r>
            <a:endParaRPr lang="ru-RU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1. Анализирую тексты разных видов, позволяющих осуществлять отбор информации, представленной в явном и неявном видах. </a:t>
            </a:r>
          </a:p>
          <a:p>
            <a:r>
              <a:rPr lang="ru-RU" dirty="0" smtClean="0"/>
              <a:t>2. Сопоставляю информацию из разных источников, позволяющих делать выводы, анализировать и оценивать информацию на основе текстов и собственного опыта.</a:t>
            </a:r>
          </a:p>
          <a:p>
            <a:r>
              <a:rPr lang="ru-RU" dirty="0" smtClean="0"/>
              <a:t>3. Формирую задания на понимание, применение информации из текста, на умение создавать собственный текст  для решения учебно-познавательных задач.</a:t>
            </a:r>
          </a:p>
          <a:p>
            <a:r>
              <a:rPr lang="ru-RU" dirty="0" smtClean="0"/>
              <a:t>4. Определяю критерии уровней выполнения заданий.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090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latin typeface="Comic Sans MS" pitchFamily="66" charset="0"/>
              </a:rPr>
              <a:t>Особенности формирования читательской самостоятельности у школьников</a:t>
            </a:r>
            <a:endParaRPr lang="ru-RU" sz="3600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latin typeface="Comic Sans MS" pitchFamily="66" charset="0"/>
              </a:rPr>
              <a:t>Отбор текстов и проектирование заданий необходимо осуществлять в соответствии с возрастными особенностями восприятия учащихся, их читательскими и жизненными интересами, с опорой на содержание школьного курса по предмету и содержание разных образовательных областей; с отражением реальных жизненных ситуаций, с которыми ученик сталкивался или может столкнуться. Задания должны быть рассчитаны не на механическую работу по приведенному образцу, а на активизацию мыслительных способностей; развитие умений организовывать работу (например, умение использовать справочные материалы, чтобы решить поставленную в задании проблему), осознавать сложности, с которыми придется столкнуться при ее выполнении.</a:t>
            </a:r>
            <a:endParaRPr lang="ru-RU" sz="2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altLang="ru-RU" sz="4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95300" y="1130300"/>
            <a:ext cx="7886700" cy="50038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  <a:defRPr/>
            </a:pPr>
            <a:r>
              <a:rPr lang="ru-RU" dirty="0" smtClean="0">
                <a:latin typeface="Comic Sans MS" panose="030F0702030302020204" pitchFamily="66" charset="0"/>
              </a:rPr>
              <a:t>Примеры заданий по читательской грамотности со сплошным текстом.</a:t>
            </a:r>
          </a:p>
          <a:p>
            <a:pPr marL="0" indent="0" algn="just">
              <a:buNone/>
              <a:defRPr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Приходилось ли тебе слышать, как взрослые о ком-то говорят: «Порядочный человек!? И задумывался ли ты над тем , что означает слово «порядочный»? Может быть, это человек, который любит порядок, аккуратно одет, не разбрасывает вещи, приходит во время в школу? Да, корень этого слова «порядок». Но речь идет не о простом порядке, а об устройстве самой жизни. Этот порядок - верность, честность, благородство, умение понять чужую беду и радоваться чужой удаче как собственной. Чем больше такого порядка будет вокруг нас, тем счастливее будут жить люди. Порядочный. Постарайся скорее понять и запомнить это прекрасное русское слово. Живи так, чтобы люди говорили о тебе: «Это порядочный человек». (По Ю. Яковлеву)</a:t>
            </a:r>
            <a:endParaRPr lang="ru-RU" sz="3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Font typeface="Arial" charset="0"/>
              <a:buNone/>
              <a:defRPr/>
            </a:pPr>
            <a:endParaRPr lang="ru-RU" sz="28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910687" cy="10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8312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1727</TotalTime>
  <Words>1493</Words>
  <Application>Microsoft Office PowerPoint</Application>
  <PresentationFormat>Экран (4:3)</PresentationFormat>
  <Paragraphs>103</Paragraphs>
  <Slides>28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  </vt:lpstr>
      <vt:lpstr>Презентация PowerPoint</vt:lpstr>
      <vt:lpstr> Читательская грамотность-способность человека понимать и использовать письменные тексты, размышлять о них и заниматься чтением для того, чтобы достигать своих целей, расширять свои знания и возможности, участвовать в социальной жизни. </vt:lpstr>
      <vt:lpstr>Основные понятия  </vt:lpstr>
      <vt:lpstr>Презентация PowerPoint</vt:lpstr>
      <vt:lpstr>При разработке заданий опираюсь на следующие концепции : </vt:lpstr>
      <vt:lpstr>Мои действия при работе с текстовой информацией:</vt:lpstr>
      <vt:lpstr>Особенности формирования читательской самостоятельности у школьников</vt:lpstr>
      <vt:lpstr> </vt:lpstr>
      <vt:lpstr>Внимательно прочитай текст.  Определи тему текста  (о чем пишет автор?) .  Как ты думаешь, какого человека по мнению автора текста можно назвать «порядочным»?  Найти определение в тексте и выбери правильный ответ.</vt:lpstr>
      <vt:lpstr>Презентация PowerPoint</vt:lpstr>
      <vt:lpstr>Презентация PowerPoint</vt:lpstr>
      <vt:lpstr>5 класс Сжатое изложение.</vt:lpstr>
      <vt:lpstr>Работа с текстом.</vt:lpstr>
      <vt:lpstr>Примеры заданиий при работе  с несплошным текстом.</vt:lpstr>
      <vt:lpstr>Презентация PowerPoint</vt:lpstr>
      <vt:lpstr>Примеры заданий по читательской грамотности с несплошным текстом.</vt:lpstr>
      <vt:lpstr>Внимательно изучи предложенную инфографику. Выбери данных вариантов верные.</vt:lpstr>
      <vt:lpstr>Какую информацию вы можете извлечь из представленного текста?</vt:lpstr>
      <vt:lpstr>Презентация PowerPoint</vt:lpstr>
      <vt:lpstr>Презентация PowerPoint</vt:lpstr>
      <vt:lpstr>Перед вами несплошной текст. Изучите его.</vt:lpstr>
      <vt:lpstr>Утверждения верно\неверно</vt:lpstr>
      <vt:lpstr>Творческое задание в группах</vt:lpstr>
      <vt:lpstr>Презентация PowerPoint</vt:lpstr>
      <vt:lpstr>Выводы:</vt:lpstr>
      <vt:lpstr>Заключение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Gorbenko</cp:lastModifiedBy>
  <cp:revision>100</cp:revision>
  <dcterms:created xsi:type="dcterms:W3CDTF">2019-11-24T07:48:42Z</dcterms:created>
  <dcterms:modified xsi:type="dcterms:W3CDTF">2020-12-16T08:32:09Z</dcterms:modified>
</cp:coreProperties>
</file>