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5" r:id="rId5"/>
    <p:sldId id="258" r:id="rId6"/>
    <p:sldId id="262" r:id="rId7"/>
    <p:sldId id="259" r:id="rId8"/>
    <p:sldId id="260" r:id="rId9"/>
    <p:sldId id="266" r:id="rId10"/>
    <p:sldId id="268" r:id="rId11"/>
    <p:sldId id="267" r:id="rId12"/>
    <p:sldId id="269" r:id="rId13"/>
    <p:sldId id="270" r:id="rId14"/>
    <p:sldId id="271" r:id="rId15"/>
    <p:sldId id="26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kipk.ru/component/finder/search?q=&#1092;&#1091;&#1085;&#1082;&#1094;&#1080;&#1086;&#1085;&#1072;&#1083;&#1100;&#1085;&#1072;&#1103;+&#1075;&#1088;&#1072;&#1084;&#1086;&#1090;&#1085;&#1086;&#1089;&#1090;&#1100;+&amp;Itemid=267" TargetMode="External"/><Relationship Id="rId13" Type="http://schemas.openxmlformats.org/officeDocument/2006/relationships/hyperlink" Target="http://&#1086;&#1081;&#1089;&#1082;&#1072;&#1103;-&#1096;&#1082;&#1086;&#1083;&#1072;.&#1077;&#1088;&#1084;&#1086;&#1073;&#1088;.&#1088;&#1092;/wp-content/uploads/2020/12/Obshhie-podhody-k-opredeleniyu-funktsionalnoj-gramotnosti.pdf" TargetMode="External"/><Relationship Id="rId3" Type="http://schemas.openxmlformats.org/officeDocument/2006/relationships/hyperlink" Target="http://skiv.instrao.ru/support/demonstratsionnye-materialya/estestvennonauchnaya-gramotnost.php" TargetMode="External"/><Relationship Id="rId7" Type="http://schemas.openxmlformats.org/officeDocument/2006/relationships/hyperlink" Target="https://fipi.ru/otkrytyy-bank-zadaniy-dlya-otsenki-yestestvennonauchnoy-gramotnosti" TargetMode="External"/><Relationship Id="rId12" Type="http://schemas.openxmlformats.org/officeDocument/2006/relationships/hyperlink" Target="http://school6-novo.ru/wp-content/uploads/2020/02/&#1055;&#1088;&#1080;&#1084;&#1077;&#1088;&#1099;-&#1086;&#1090;&#1082;&#1088;&#1099;&#1090;&#1099;&#1093;-&#1079;&#1072;&#1076;&#1072;&#1085;&#1080;&#1081;-&#1087;&#1086;-&#1077;&#1089;&#1090;&#1077;&#1089;&#1090;&#1074;&#1077;&#1085;&#1085;&#1086;-&#1085;&#1072;&#1091;&#1095;&#1085;&#1086;&#1081;-&#1075;&#1088;&#1072;&#1084;&#1086;&#1090;&#1085;&#1086;&#1089;&#1090;&#1080;-PISA.pdf" TargetMode="External"/><Relationship Id="rId17" Type="http://schemas.openxmlformats.org/officeDocument/2006/relationships/hyperlink" Target="https://www.youtube.com/watch?v=LHlEcUw_KAM&amp;feature=youtu.be" TargetMode="External"/><Relationship Id="rId2" Type="http://schemas.openxmlformats.org/officeDocument/2006/relationships/hyperlink" Target="http://sevono.ru/partition/57974/#megamenu" TargetMode="External"/><Relationship Id="rId16" Type="http://schemas.openxmlformats.org/officeDocument/2006/relationships/hyperlink" Target="https://rc.yartel.ru/index.php?option=com_content&amp;view=category&amp;id=243&amp;Itemid=36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imc.ms/obrazovanie/funktsionalnaya-gramotnost/delo/prezentatsii/" TargetMode="External"/><Relationship Id="rId11" Type="http://schemas.openxmlformats.org/officeDocument/2006/relationships/hyperlink" Target="https://fg.resh.edu.ru/" TargetMode="External"/><Relationship Id="rId5" Type="http://schemas.openxmlformats.org/officeDocument/2006/relationships/hyperlink" Target="http://skiv.instrao.ru/bank-zadaniy/estestvennonauchnaya-gramotnost/" TargetMode="External"/><Relationship Id="rId15" Type="http://schemas.openxmlformats.org/officeDocument/2006/relationships/hyperlink" Target="https://www.youtube.com/watch?v=tDKUOikoM8k&amp;feature=youtu.be" TargetMode="External"/><Relationship Id="rId10" Type="http://schemas.openxmlformats.org/officeDocument/2006/relationships/hyperlink" Target="http://&#1086;&#1081;&#1089;&#1082;&#1072;&#1103;-&#1096;&#1082;&#1086;&#1083;&#1072;.&#1077;&#1088;&#1084;&#1086;&#1073;&#1088;.&#1088;&#1092;/wp-content/uploads/2020/12/Funktsionalnaya-gramotnost.pdf" TargetMode="External"/><Relationship Id="rId4" Type="http://schemas.openxmlformats.org/officeDocument/2006/relationships/hyperlink" Target="https://www.labirint.ru/books/732882/" TargetMode="External"/><Relationship Id="rId9" Type="http://schemas.openxmlformats.org/officeDocument/2006/relationships/hyperlink" Target="https://www.youtube.com/watch?v=kh02jkdfnDg" TargetMode="External"/><Relationship Id="rId14" Type="http://schemas.openxmlformats.org/officeDocument/2006/relationships/hyperlink" Target="https://docviewer.yandex.ru/view/35265735/?*=4PcVlpF%2BNlRLxDLLoUqRbQa5jQl7InVybCI6Imh0dHA6Ly93d3cuZWR1cG9ydGFsNDQucnUvc2l0ZXMvUlNNTy10ZXN0L0RvY0xpYjM2LyVEMCU5NSVEMSU4MSVEMSU4MiVEMCVCNSVEMSU4MSVEMSU4MiVEMCVCMiVEMCVCNSVEMCVCRCVEMCVCRCVEMCVCRSVEMCVCRCVEMCVCMCVEMSU4MyVEMSU4NyVEMCVCRCVEMCVCMCVEMSU4RiUyMCVEMCVCMyVEMSU4MCVEMCVCMCVEMCVCQyVEMCVCRSVEMSU4MiVEMCVCRCVEMCVCRSVEMSU4MSVEMSU4MiVEMSU4Qy5wZGYiLCJ0aXRsZSI6ItCV0YHRgtC10YHRgtCy0LXQvdC90L7QvdCw0YPRh9C90LDRjyDQs9GA0LDQvNC%2B0YLQvdC%2B0YHRgtGMLnBkZiIsIm5vaWZyYW1lIjp0cnVlLCJ1aWQiOiIzNTI2NTczNSIsInRzIjoxNjEzOTIyMDI4NDY3LCJ5dSI6IjcwNjM1MDMzOTE1MDg1MTU4MTAiLCJzZXJwUGFyYW1zIjoibGFuZz1ydSZ0bT0xNjEzOTIyMDAxJnRsZD1ydSZuYW1lPSVEMCU5NSVEMSU4MSVEMSU4MiVEMCVCNSVEMSU4MSVEMSU4MiVEMCVCMiVEMCVCNSVEMCVCRCVEMCVCRCVEMCVCRSVEMCVCRCVEMCVCMCVEMSU4MyVEMSU4NyVEMCVCRCVEMCVCMCVEMSU4RislRDAlQjMlRDElODAlRDAlQjAlRDAlQkMlRDAlQkUlRDElODIlRDAlQkQlRDAlQkUlRDElODElRDElODIlRDElOEMucGRmJnRleHQ9JUQwJUE0JUQwJUJFJUQxJTgwJUQwJUJDJUQwJUI4JUQxJTgwJUQwJUJFJUQwJUIyJUQwJUIwJUQwJUJEJUQwJUI4JUQwJUI1KyVEMCVCNSVEMSU4MSVEMSU4MiVEMCVCNSVEMSU4MSVEMSU4MiVEMCVCMiVEMCVCNSVEMCVCRCVEMCVCRCVEMCVCRSVEMCVCRCVEMCVCMCVEMSU4MyVEMSU4NyVEMCVCRCVEMCVCRSVEMCVCOSslRDAlQjMlRDElODAlRDAlQjAlRDAlQkMlRDAlQkUlRDElODIlRDAlQkQlRDAlQkUlRDElODElRDElODIlRDAlQjgmdXJsPWh0dHAlM0EvL3d3dy5lZHVwb3J0YWw0NC5ydS9zaXRlcy9SU01PLXRlc3QvRG9jTGliMzYvJTI1RDAlMjU5NSUyNUQxJTI1ODElMjVEMSUyNTgyJTI1RDAlMjVCNSUyNUQxJTI1ODElMjVEMSUyNTgyJTI1RDAlMjVCMiUyNUQwJTI1QjUlMjVEMCUyNUJEJTI1RDAlMjVCRCUyNUQwJTI1QkUlMjVEMCUyNUJEJTI1RDAlMjVCMCUyNUQxJTI1ODMlMjVEMSUyNTg3JTI1RDAlMjVCRCUyNUQwJTI1QjAlMjVEMSUyNThGJTI1MjAlMjVEMCUyNUIzJTI1RDElMjU4MCUyNUQwJTI1QjAlMjVEMCUyNUJDJTI1RDAlMjVCRSUyNUQxJTI1ODIlMjVEMCUyNUJEJTI1RDAlMjVCRSUyNUQxJTI1ODElMjVEMSUyNTgyJTI1RDElMjU4Qy5wZGYmbHI9NjImbWltZT1wZGYmbDEwbj1ydSZzaWduPTc5NDEyMGJlNDMwY2I0Y2YyMmQ1ZDYzNDQwMWY3ODkzJmtleW5vPTAifQ%3D%3D&amp;lang=ru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РМО биология химия 24.02.21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Формирование естественнонаучной грамотности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14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889248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395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892479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67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8964488" cy="6669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076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8820472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71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36496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11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Контекстная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b="1" dirty="0">
                <a:solidFill>
                  <a:srgbClr val="FF0000"/>
                </a:solidFill>
              </a:rPr>
              <a:t>задача</a:t>
            </a:r>
            <a:r>
              <a:rPr lang="ru-RU" dirty="0">
                <a:solidFill>
                  <a:srgbClr val="FF0000"/>
                </a:solidFill>
              </a:rPr>
              <a:t>- </a:t>
            </a:r>
            <a:r>
              <a:rPr lang="ru-RU" dirty="0"/>
              <a:t>это </a:t>
            </a:r>
            <a:r>
              <a:rPr lang="ru-RU" b="1" dirty="0"/>
              <a:t>задача</a:t>
            </a:r>
            <a:r>
              <a:rPr lang="ru-RU" dirty="0"/>
              <a:t> мотивационного характера, в условии которой описана конкретная жизненная ситуация, </a:t>
            </a:r>
            <a:r>
              <a:rPr lang="ru-RU" dirty="0" smtClean="0"/>
              <a:t>взаимосвязанная </a:t>
            </a:r>
            <a:r>
              <a:rPr lang="ru-RU" dirty="0"/>
              <a:t>с имеющимся социокультурным опытом учащихся (известное, данное)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Ситуационная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b="1" dirty="0">
                <a:solidFill>
                  <a:srgbClr val="FF0000"/>
                </a:solidFill>
              </a:rPr>
              <a:t>задача</a:t>
            </a:r>
            <a:r>
              <a:rPr lang="ru-RU" dirty="0"/>
              <a:t> - это вид учебного задания, имитирующий ситуации, которые могут возникнуть в реальной </a:t>
            </a:r>
            <a:r>
              <a:rPr lang="ru-RU" dirty="0" smtClean="0"/>
              <a:t>действительности.  </a:t>
            </a:r>
            <a:endParaRPr lang="ru-RU" dirty="0"/>
          </a:p>
          <a:p>
            <a:endParaRPr lang="ru-RU" dirty="0"/>
          </a:p>
        </p:txBody>
      </p:sp>
      <p:sp>
        <p:nvSpPr>
          <p:cNvPr id="4" name="5-конечная звезда 3">
            <a:hlinkClick r:id="rId2" action="ppaction://hlinksldjump"/>
          </p:cNvPr>
          <p:cNvSpPr/>
          <p:nvPr/>
        </p:nvSpPr>
        <p:spPr>
          <a:xfrm>
            <a:off x="8172400" y="6021288"/>
            <a:ext cx="432048" cy="28803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69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8092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628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5738"/>
            <a:ext cx="8964488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610683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 грамотность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072348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способность человека занимать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активную гражданскую позицию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общественно значимым вопросам, связанным с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естественными науками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 его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интересоваться естественнонаучными идеями.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явлений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интерпретация данных и доказательств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и анализ информации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представленной в различных контекстах: личном, научном, профессиональном, общественном</a:t>
            </a:r>
          </a:p>
        </p:txBody>
      </p:sp>
    </p:spTree>
    <p:extLst>
      <p:ext uri="{BB962C8B-B14F-4D97-AF65-F5344CB8AC3E}">
        <p14:creationId xmlns:p14="http://schemas.microsoft.com/office/powerpoint/2010/main" val="263705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Назначение краевой  </a:t>
            </a:r>
            <a:r>
              <a:rPr lang="ru-RU" b="1" dirty="0"/>
              <a:t>диагностической работы.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-  </a:t>
            </a:r>
            <a:r>
              <a:rPr lang="ru-RU" dirty="0"/>
              <a:t>оценить уровень естественнонаучной грамотности учеников 8 класса </a:t>
            </a:r>
            <a:r>
              <a:rPr lang="ru-RU" dirty="0" smtClean="0"/>
              <a:t>в школе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 выявить группы  учеников с разным  уровнем естественнонаучной грамотности, с  учетом этих уровней должно выстраиваться дальнейшее обучение в основной школе;</a:t>
            </a:r>
          </a:p>
          <a:p>
            <a:pPr marL="0" indent="0">
              <a:buNone/>
            </a:pPr>
            <a:r>
              <a:rPr lang="ru-RU" dirty="0"/>
              <a:t>-  оценить состояние  и   определить направления корректировки образовательного процесса.</a:t>
            </a:r>
          </a:p>
        </p:txBody>
      </p:sp>
    </p:spTree>
    <p:extLst>
      <p:ext uri="{BB962C8B-B14F-4D97-AF65-F5344CB8AC3E}">
        <p14:creationId xmlns:p14="http://schemas.microsoft.com/office/powerpoint/2010/main" val="211099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099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разработке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 для формирования предметных компетентностей рассматриваются четыре взаимосвязанных аспекта: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02" y="1196752"/>
            <a:ext cx="9144000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3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решении таких  задач  в формате PISA, необходимо учитывать </a:t>
            </a:r>
            <a:r>
              <a:rPr lang="ru-RU" sz="3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следующие признаки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0014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условия, которые не требуются для ответа на вопрос; 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много лишних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деталей̆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часть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необходимой̆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может отсутствовать, она обнаруживается, например в вопросе; 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необходимая информация представлена в разных форматах (текст, графики, таблицы, справочники, собственные знания); </a:t>
            </a: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необходимая информация задана в логике отнесения ее не к конкретному предмету (учебному или научному), а к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конкретной̆ жизненной̆ ситуации.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53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5-конечная звезда 3"/>
          <p:cNvSpPr/>
          <p:nvPr/>
        </p:nvSpPr>
        <p:spPr>
          <a:xfrm>
            <a:off x="179512" y="548680"/>
            <a:ext cx="45719" cy="72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4067944" y="1844824"/>
            <a:ext cx="45719" cy="72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02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по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формированию       ЕНГ 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843808" y="1772816"/>
            <a:ext cx="3096344" cy="23344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 rot="20852952">
            <a:off x="1818523" y="2879186"/>
            <a:ext cx="3349389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512888">
            <a:off x="3320218" y="3060823"/>
            <a:ext cx="3366907" cy="22186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2060848"/>
            <a:ext cx="1512168" cy="535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79912" y="206084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РМО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67872" y="3753887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4718" y="3968159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Внеурочка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36120" y="3569221"/>
            <a:ext cx="1630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>
            <a:endCxn id="15" idx="3"/>
          </p:cNvCxnSpPr>
          <p:nvPr/>
        </p:nvCxnSpPr>
        <p:spPr>
          <a:xfrm flipH="1" flipV="1">
            <a:off x="1871700" y="2956883"/>
            <a:ext cx="706508" cy="65770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06469" y="2479829"/>
            <a:ext cx="1765231" cy="954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практико-ориентированные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1609509" y="3653215"/>
            <a:ext cx="968699" cy="354329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96029" y="3800831"/>
            <a:ext cx="1283595" cy="954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ситуационных  задач (контекстных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1664277" y="4793645"/>
            <a:ext cx="972108" cy="38765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04734" y="5255802"/>
            <a:ext cx="1589124" cy="5232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через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V="1">
            <a:off x="6228184" y="3306424"/>
            <a:ext cx="605133" cy="447463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833317" y="2724334"/>
            <a:ext cx="2109790" cy="7386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недели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Научно-практические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654990" y="4994192"/>
            <a:ext cx="1233222" cy="5232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Проектное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113960" y="5779022"/>
            <a:ext cx="1437240" cy="5232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через </a:t>
            </a:r>
          </a:p>
          <a:p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геймификацию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5840802" y="4898433"/>
            <a:ext cx="814188" cy="268330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5526348" y="4898433"/>
            <a:ext cx="259112" cy="762815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2224954" y="5785041"/>
            <a:ext cx="1992698" cy="7386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 в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обучении (персонализация 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Прямая со стрелкой 47"/>
          <p:cNvCxnSpPr/>
          <p:nvPr/>
        </p:nvCxnSpPr>
        <p:spPr>
          <a:xfrm>
            <a:off x="2636385" y="4793646"/>
            <a:ext cx="207423" cy="985376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5785460" y="1320791"/>
            <a:ext cx="2102752" cy="73866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(серии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семинаров-практикумов)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V="1">
            <a:off x="5180327" y="1640040"/>
            <a:ext cx="605133" cy="447463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 flipV="1">
            <a:off x="2578209" y="1556793"/>
            <a:ext cx="1057687" cy="68872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1299296" y="1175206"/>
            <a:ext cx="1216091" cy="52322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Ресурсная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 </a:t>
            </a:r>
            <a:endParaRPr lang="ru-RU" sz="1400" dirty="0"/>
          </a:p>
        </p:txBody>
      </p:sp>
      <p:cxnSp>
        <p:nvCxnSpPr>
          <p:cNvPr id="58" name="Прямая со стрелкой 57"/>
          <p:cNvCxnSpPr>
            <a:endCxn id="63" idx="1"/>
          </p:cNvCxnSpPr>
          <p:nvPr/>
        </p:nvCxnSpPr>
        <p:spPr>
          <a:xfrm>
            <a:off x="6228184" y="3800831"/>
            <a:ext cx="949692" cy="424460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 62"/>
          <p:cNvSpPr/>
          <p:nvPr/>
        </p:nvSpPr>
        <p:spPr>
          <a:xfrm>
            <a:off x="7177876" y="3748237"/>
            <a:ext cx="1765231" cy="95410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Практико-ориентированная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внеурочная деятельность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02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57606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Ресурсная карта РМО по формированию ФГ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http://sevono.ru/partition/57974/#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megamenu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935712"/>
              </p:ext>
            </p:extLst>
          </p:nvPr>
        </p:nvGraphicFramePr>
        <p:xfrm>
          <a:off x="34834" y="836712"/>
          <a:ext cx="8929654" cy="577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41222"/>
                <a:gridCol w="3888432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800" u="sng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Теоретические материалы в помощь учителю.</a:t>
                      </a:r>
                      <a:endParaRPr lang="ru-RU" sz="1800" kern="12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Функциональная грамотность. ЕНГ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Полезные ссылки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20887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3"/>
                        </a:rPr>
                        <a:t>Сетевой комплекс информационного взаимодействия субъектов Российской Федерации в проекте «Мониторинг формирования функциональной грамотности учащихся»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/>
                        </a:rPr>
                        <a:t>Киселев, </a:t>
                      </a:r>
                      <a:r>
                        <a:rPr lang="ru-RU" sz="14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/>
                        </a:rPr>
                        <a:t>Ямщикова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4"/>
                        </a:rPr>
                        <a:t>: Естественно-научная грамотность. Живые системы. 7-9 классы. Тренажёр. Просвещение </a:t>
                      </a:r>
                      <a:endParaRPr lang="ru-RU" sz="14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2078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Институт стратегий и развития образования . Банк заданий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/>
                        </a:rPr>
                        <a:t>Красноярский</a:t>
                      </a:r>
                      <a:r>
                        <a:rPr lang="ru-RU" sz="14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/>
                        </a:rPr>
                        <a:t>  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/>
                        </a:rPr>
                        <a:t>информационно-</a:t>
                      </a:r>
                      <a:r>
                        <a:rPr lang="ru-RU" sz="14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/>
                        </a:rPr>
                        <a:t> </a:t>
                      </a:r>
                      <a:r>
                        <a:rPr lang="ru-RU" sz="14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6"/>
                        </a:rPr>
                        <a:t>методический центр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8042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Открытый банк заданий для оценки естественнонаучной грамотности (VII-IX классы)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Красноярский институт повышения квалификации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6528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/>
                        </a:rPr>
                        <a:t>Естественнонаучная грамотность. Система контекстных заданий на уроках естественно-научного профиля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Видеолекция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/>
                        </a:rPr>
                        <a:t>Функциональная грамотность КИПК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0857"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kern="1200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/>
                        </a:rPr>
                        <a:t>Электронный  банк</a:t>
                      </a:r>
                      <a:r>
                        <a:rPr lang="ru-RU" sz="1400" b="0" i="0" kern="1200" cap="non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/>
                        </a:rPr>
                        <a:t> </a:t>
                      </a:r>
                      <a:r>
                        <a:rPr lang="ru-RU" sz="1400" b="0" i="0" kern="1200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/>
                        </a:rPr>
                        <a:t>заданий для оценки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/>
                        </a:rPr>
                        <a:t/>
                      </a:r>
                      <a:b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/>
                        </a:rPr>
                      </a:br>
                      <a:r>
                        <a:rPr lang="ru-RU" sz="1400" b="0" i="0" kern="1200" cap="non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1"/>
                        </a:rPr>
                        <a:t>функциональной грамотности. РЭШ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/>
                        </a:rPr>
                        <a:t>Примеры  открытых заданий по естествознанию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95337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/>
                        </a:rPr>
                        <a:t>Общие подходы к определению функциональной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/>
                        </a:rPr>
                        <a:t>грамотности учащихся основной школы. Концептуальные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/>
                        </a:rPr>
                        <a:t>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/>
                        </a:rPr>
                        <a:t>рамки разработки учебно-методических материалов для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/>
                        </a:rPr>
                        <a:t>оценки функциональной грамотности учащихся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/>
                        </a:rPr>
                        <a:t>1.Формирование естественнонаучной грамотности 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/>
                        </a:rPr>
                        <a:t>2.Опыт реализации непрерывного естественно научного образования в основной школ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Вебинар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</a:tr>
              <a:tr h="680344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/>
                        </a:rPr>
                        <a:t>Красноярский ресурсный центр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hlinkClick r:id="rId17"/>
                        </a:rPr>
                        <a:t>Функциональная грамотность учеников в вопросах здоровья: что это и как этому обучить?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Вебинар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076056" y="6334780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5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36496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18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413</Words>
  <Application>Microsoft Office PowerPoint</Application>
  <PresentationFormat>Экран (4:3)</PresentationFormat>
  <Paragraphs>68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РМО биология химия 24.02.21</vt:lpstr>
      <vt:lpstr>Презентация PowerPoint</vt:lpstr>
      <vt:lpstr>Назначение краевой  диагностической работы. </vt:lpstr>
      <vt:lpstr>При разработке заданий для формирования предметных компетентностей рассматриваются четыре взаимосвязанных аспекта:</vt:lpstr>
      <vt:lpstr>При решении таких  задач  в формате PISA, необходимо учитывать их следующие признаки: </vt:lpstr>
      <vt:lpstr>Презентация PowerPoint</vt:lpstr>
      <vt:lpstr>Деятельность по формированию       ЕНГ  </vt:lpstr>
      <vt:lpstr>Ресурсная карта РМО по формированию ФГ  http://sevono.ru/partition/57974/#megamenu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Краевая диагностическая работа 8 класс </dc:title>
  <dc:creator>1</dc:creator>
  <cp:lastModifiedBy>1</cp:lastModifiedBy>
  <cp:revision>25</cp:revision>
  <dcterms:created xsi:type="dcterms:W3CDTF">2021-02-21T13:27:53Z</dcterms:created>
  <dcterms:modified xsi:type="dcterms:W3CDTF">2021-02-24T02:17:54Z</dcterms:modified>
</cp:coreProperties>
</file>