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8" r:id="rId2"/>
    <p:sldId id="257" r:id="rId3"/>
    <p:sldId id="259" r:id="rId4"/>
    <p:sldId id="264" r:id="rId5"/>
    <p:sldId id="282" r:id="rId6"/>
    <p:sldId id="293" r:id="rId7"/>
    <p:sldId id="294" r:id="rId8"/>
    <p:sldId id="273" r:id="rId9"/>
    <p:sldId id="274" r:id="rId10"/>
    <p:sldId id="295" r:id="rId11"/>
    <p:sldId id="270" r:id="rId12"/>
    <p:sldId id="271" r:id="rId13"/>
    <p:sldId id="272" r:id="rId14"/>
    <p:sldId id="296" r:id="rId15"/>
    <p:sldId id="275" r:id="rId16"/>
    <p:sldId id="276" r:id="rId17"/>
    <p:sldId id="277" r:id="rId18"/>
    <p:sldId id="278" r:id="rId19"/>
    <p:sldId id="287" r:id="rId20"/>
    <p:sldId id="288" r:id="rId21"/>
    <p:sldId id="29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126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50006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«Северо-Енисейская средняя школа №2»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83880" cy="51880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  </a:t>
            </a:r>
            <a:r>
              <a:rPr lang="ru-RU" sz="4000" b="1" dirty="0" smtClean="0">
                <a:solidFill>
                  <a:srgbClr val="FF0000"/>
                </a:solidFill>
              </a:rPr>
              <a:t>Система учебных заданий, направленных на формирование естественнонаучной грамотности</a:t>
            </a:r>
            <a:endParaRPr lang="ru-RU" sz="3600" b="1" dirty="0" smtClean="0">
              <a:solidFill>
                <a:srgbClr val="FF0000"/>
              </a:solidFill>
            </a:endParaRPr>
          </a:p>
          <a:p>
            <a:pPr algn="r"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Учитель физики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Власова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Лариса</a:t>
            </a:r>
          </a:p>
          <a:p>
            <a:pPr algn="r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Валентиновна</a:t>
            </a:r>
            <a:r>
              <a:rPr lang="ru-RU" sz="2000" b="1" dirty="0" smtClean="0"/>
              <a:t> </a:t>
            </a:r>
            <a:endParaRPr lang="ru-RU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286248"/>
                <a:gridCol w="4857752"/>
              </a:tblGrid>
              <a:tr h="6858000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4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объяснить?</a:t>
                      </a:r>
                      <a:endParaRPr lang="ru-RU" sz="4400" b="1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7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Задания</a:t>
                      </a:r>
                      <a:r>
                        <a:rPr lang="ru-RU" sz="37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7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данной группы базируются на определённом объёме научных знаний, на способности оперировать моделями явлений, на языке которых</a:t>
                      </a:r>
                      <a:r>
                        <a:rPr lang="ru-RU" sz="37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7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 даётся объяснение или описание (явления, закона, исследования, эксперимента и т.д.)</a:t>
                      </a:r>
                      <a:endParaRPr lang="ru-RU" sz="37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643998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исследовал зависимость скорости  распространения ароматов духов в комнате: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1838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1.Из одной части комнаты до другой аромат распространился за 20с.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Второй раз разбрызгал духи около работающей настольной лампы, скорость была равна  14с.  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какой физической величиной  связана разная скорость  протекания  диффузии?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Выберите пословицу о диффузии: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82808"/>
            <a:ext cx="8643966" cy="4572000"/>
          </a:xfrm>
        </p:spPr>
        <p:txBody>
          <a:bodyPr/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1.Ложка дегтя бочку меда портит. 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2.Много снега - много хлеба.</a:t>
            </a: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3.Плуг от работы блестит.</a:t>
            </a:r>
          </a:p>
          <a:p>
            <a:pPr algn="ctr">
              <a:buNone/>
            </a:pPr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Объясните свой выбор.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42984"/>
            <a:ext cx="8929718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Объясните, каким образом данная картинка связана с темой «Диффузия»</a:t>
            </a:r>
            <a:r>
              <a:rPr lang="ru-RU" dirty="0" smtClean="0">
                <a:solidFill>
                  <a:srgbClr val="FF0000"/>
                </a:solidFill>
              </a:rPr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im2-tub-ru.yandex.net/i?id=e2f0c6fe628813e7ec588165b71e3923-l&amp;n=13"/>
          <p:cNvPicPr>
            <a:picLocks noGrp="1"/>
          </p:cNvPicPr>
          <p:nvPr>
            <p:ph idx="1"/>
          </p:nvPr>
        </p:nvPicPr>
        <p:blipFill rotWithShape="1"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67" r="1667" b="7556"/>
          <a:stretch/>
        </p:blipFill>
        <p:spPr bwMode="auto">
          <a:xfrm>
            <a:off x="1500166" y="2357430"/>
            <a:ext cx="5929354" cy="40989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88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14744"/>
                <a:gridCol w="5429256"/>
              </a:tblGrid>
              <a:tr h="6858000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2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Сделай вывод</a:t>
                      </a:r>
                      <a:endParaRPr lang="ru-RU" sz="4200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Задания данной группы могут быть представлены в виде массива чисел, рисунков, графиков, схем, диаграмм, словесного описания. </a:t>
                      </a: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ru-RU" sz="3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Анализ этих данных, их структурирование, обобщение позволяют логическим путём прийти к выводам, состоящим в обнаружении каких-то закономерностей, тенденций и т.д</a:t>
                      </a:r>
                      <a:r>
                        <a:rPr lang="ru-RU" sz="4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endParaRPr lang="ru-RU" b="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3275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На рисунке показаны движущиеся тела. Какое тело движется равномерно?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3"/>
          <a:stretch>
            <a:fillRect/>
          </a:stretch>
        </p:blipFill>
        <p:spPr bwMode="auto">
          <a:xfrm>
            <a:off x="428596" y="2000240"/>
            <a:ext cx="8286808" cy="4143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643998" cy="628654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2.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Саша  и Иван  изучают  равномерное и  неравномерное движение. Саша  наблюдает за движением  эскалатора метро и падающими листьями с деревьев. Ваня  наблюдает   за движением лыжников на финишной прямой  и  за движением взлетающего самолета.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из мальчиков наблюдает </a:t>
            </a:r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оба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вида движения </a:t>
            </a:r>
          </a:p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почему?</a:t>
            </a:r>
          </a:p>
          <a:p>
            <a:pPr>
              <a:buNone/>
            </a:pPr>
            <a:r>
              <a:rPr lang="ru-RU" sz="3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 3.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Используя следующие слова: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мальчик, мяч, равномерное движение, неравномерное движение, траектория, путь, время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составьте небольшой текст, опираясь на изученный материал и на свой жизненный опыт.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атмосферное давление меньше- 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шахте или на высокой горе и почему?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s://im3-tub-ru.yandex.net/i?id=2ab337a912e7a7ff08b1ed549d0868da&amp;n=33&amp;h=215&amp;w=344"/>
          <p:cNvPicPr>
            <a:picLocks noGrp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28596" y="2214554"/>
            <a:ext cx="40005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0-tub-ru.yandex.net/i?id=05b053549207283396695fc455ab72da&amp;n=33&amp;h=215&amp;w=287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929190" y="3500438"/>
            <a:ext cx="3876686" cy="286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811890"/>
          </a:xfrm>
        </p:spPr>
        <p:txBody>
          <a:bodyPr/>
          <a:lstStyle/>
          <a:p>
            <a:pPr algn="ctr">
              <a:buNone/>
            </a:pP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Имея линейку, барометр найдите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силу  атмосферного давления на ученический  стол.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 задание 00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58278" cy="2857496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i="1" dirty="0" smtClean="0">
                <a:solidFill>
                  <a:srgbClr val="FF0000"/>
                </a:solidFill>
              </a:rPr>
              <a:t>Функциональная грамотность – </a:t>
            </a:r>
            <a:r>
              <a:rPr lang="ru-RU" altLang="ru-RU" sz="2800" b="1" i="1" dirty="0" smtClean="0">
                <a:solidFill>
                  <a:schemeClr val="tx1"/>
                </a:solidFill>
              </a:rPr>
              <a:t>способность человека вступать в отношения с внешней средой, быстро адаптироваться и функционировать в ней.</a:t>
            </a:r>
            <a:r>
              <a:rPr lang="ru-RU" altLang="ru-RU" sz="2000" b="1" i="1" dirty="0" smtClean="0"/>
              <a:t/>
            </a:r>
            <a:br>
              <a:rPr lang="ru-RU" altLang="ru-RU" sz="2000" b="1" i="1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6687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Естественнонаучная грамотность </a:t>
            </a:r>
            <a:r>
              <a:rPr lang="ru-RU" b="1" dirty="0" smtClean="0"/>
              <a:t>– </a:t>
            </a:r>
            <a:r>
              <a:rPr lang="ru-RU" dirty="0" smtClean="0"/>
              <a:t>степень способности использовать естественнонаучные знания для понимания процессов и явлений в окружающем мире, для обнаружения и решения практических проблем в результате обработки исходной информации.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критерии1 001.jpg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lum bright="-10000"/>
          </a:blip>
          <a:srcRect r="1831"/>
          <a:stretch>
            <a:fillRect/>
          </a:stretch>
        </p:blipFill>
        <p:spPr>
          <a:xfrm>
            <a:off x="785786" y="285728"/>
            <a:ext cx="7661748" cy="3214686"/>
          </a:xfrm>
        </p:spPr>
      </p:pic>
      <p:pic>
        <p:nvPicPr>
          <p:cNvPr id="10" name="Содержимое 9" descr="критерий2 00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lum bright="-10000"/>
          </a:blip>
          <a:srcRect r="926"/>
          <a:stretch>
            <a:fillRect/>
          </a:stretch>
        </p:blipFill>
        <p:spPr>
          <a:xfrm>
            <a:off x="785786" y="3415904"/>
            <a:ext cx="7715304" cy="31563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Физика 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2143108" y="1714488"/>
            <a:ext cx="4643470" cy="48878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умения ЕНГ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!соответствие с ФГОС!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2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Предмет «ФИЗИКА»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Физика 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2605802" y="530225"/>
            <a:ext cx="3978434" cy="4187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"/>
          <a:ext cx="9144000" cy="696397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357686"/>
                <a:gridCol w="4786314"/>
              </a:tblGrid>
              <a:tr h="624069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Группы заданий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Компетенция 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77855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0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узнать?</a:t>
                      </a:r>
                      <a:endParaRPr lang="ru-RU" sz="4000" b="1" i="1" u="sng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Научное объяснение</a:t>
                      </a: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явлений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28817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0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объяснить?</a:t>
                      </a:r>
                      <a:endParaRPr lang="ru-RU" sz="4000" b="1" i="1" u="sng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Понимание особенностей естественнонаучного исследования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727259">
                <a:tc>
                  <a:txBody>
                    <a:bodyPr/>
                    <a:lstStyle/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4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40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Сделай вывод</a:t>
                      </a:r>
                      <a:endParaRPr lang="ru-RU" sz="4000" b="1" i="1" u="sng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Интерпретация данных и использование научных доказательств для получения выводов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987525"/>
                <a:gridCol w="5156475"/>
              </a:tblGrid>
              <a:tr h="685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4400" b="1" u="sng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1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Как узнать?</a:t>
                      </a:r>
                    </a:p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 этих заданиях ученику может быть предложено найти способы установления каких-то  фактов, </a:t>
                      </a:r>
                    </a:p>
                    <a:p>
                      <a:pPr algn="ctr">
                        <a:buNone/>
                      </a:pP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определения (измерения) физической величины, проверки гипотез; </a:t>
                      </a:r>
                      <a:endParaRPr lang="en-US" sz="3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ru-RU" sz="3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наметить план исследования предлагаемой проблемы </a:t>
                      </a:r>
                    </a:p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3116"/>
            <a:ext cx="8215370" cy="2000264"/>
          </a:xfrm>
        </p:spPr>
        <p:txBody>
          <a:bodyPr>
            <a:noAutofit/>
          </a:bodyPr>
          <a:lstStyle/>
          <a:p>
            <a:pPr algn="ctr"/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того, чтобы двухколёсный велосипед не  упал,  нужно  постоянно </a:t>
            </a:r>
            <a:b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поддерживать равновесие. </a:t>
            </a:r>
            <a:r>
              <a:rPr lang="en-US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Поскольку его площадь опоры -  это  две  точки, в которых колеса касаются земли, </a:t>
            </a:r>
            <a:r>
              <a:rPr lang="en-US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велосипед может находиться только </a:t>
            </a:r>
            <a:b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динамическом (неустойчивом) равновесии. </a:t>
            </a:r>
            <a:endParaRPr lang="ru-RU" sz="32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00364" y="4214818"/>
            <a:ext cx="32004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86874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Велосипедист движется равномерно и прямолинейно.  Траектория движения точек обода колеса относительно рамы велосипеда – это: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синусоида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В) косинусоида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С) окружность 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D) гипербола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E) парабола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По затратам энергии на единицу расстояния, что эффективнее: езда на велосипеде или ходьба.  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(Езда на велосипеде эффективнее ходьбы )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371</TotalTime>
  <Words>465</Words>
  <Application>Microsoft Office PowerPoint</Application>
  <PresentationFormat>Экран (4:3)</PresentationFormat>
  <Paragraphs>76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Аспект</vt:lpstr>
      <vt:lpstr>МБОУ «Северо-Енисейская средняя школа №2»</vt:lpstr>
      <vt:lpstr>Функциональная грамотность – способность человека вступать в отношения с внешней средой, быстро адаптироваться и функционировать в ней. </vt:lpstr>
      <vt:lpstr>Презентация PowerPoint</vt:lpstr>
      <vt:lpstr>Презентация PowerPoint</vt:lpstr>
      <vt:lpstr>Предмет «ФИЗИКА»</vt:lpstr>
      <vt:lpstr>Презентация PowerPoint</vt:lpstr>
      <vt:lpstr>Презентация PowerPoint</vt:lpstr>
      <vt:lpstr>Для того, чтобы двухколёсный велосипед не  упал,  нужно  постоянно  поддерживать равновесие.  Поскольку его площадь опоры -  это  две  точки, в которых колеса касаются земли,  велосипед может находиться только  в динамическом (неустойчивом) равновесии. </vt:lpstr>
      <vt:lpstr>Презентация PowerPoint</vt:lpstr>
      <vt:lpstr>Презентация PowerPoint</vt:lpstr>
      <vt:lpstr>Ученик исследовал зависимость скорости  распространения ароматов духов в комнате: </vt:lpstr>
      <vt:lpstr>Выберите пословицу о диффузии:  </vt:lpstr>
      <vt:lpstr>Объясните, каким образом данная картинка связана с темой «Диффузия»? </vt:lpstr>
      <vt:lpstr>Презентация PowerPoint</vt:lpstr>
      <vt:lpstr>На рисунке показаны движущиеся тела. Какое тело движется равномерно?  </vt:lpstr>
      <vt:lpstr>Презентация PowerPoint</vt:lpstr>
      <vt:lpstr>Где атмосферное давление меньше-  в шахте или на высокой горе и почему? 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естественнонаучной грамотности обучающихся</dc:title>
  <dc:creator>Учитель</dc:creator>
  <cp:lastModifiedBy>Gorbenko</cp:lastModifiedBy>
  <cp:revision>39</cp:revision>
  <dcterms:created xsi:type="dcterms:W3CDTF">2020-11-10T03:05:49Z</dcterms:created>
  <dcterms:modified xsi:type="dcterms:W3CDTF">2020-12-16T08:31:34Z</dcterms:modified>
</cp:coreProperties>
</file>