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2"/>
  </p:handoutMasterIdLst>
  <p:sldIdLst>
    <p:sldId id="257" r:id="rId2"/>
    <p:sldId id="272" r:id="rId3"/>
    <p:sldId id="276" r:id="rId4"/>
    <p:sldId id="285" r:id="rId5"/>
    <p:sldId id="277" r:id="rId6"/>
    <p:sldId id="288" r:id="rId7"/>
    <p:sldId id="289" r:id="rId8"/>
    <p:sldId id="298" r:id="rId9"/>
    <p:sldId id="299" r:id="rId10"/>
    <p:sldId id="300" r:id="rId11"/>
    <p:sldId id="286" r:id="rId12"/>
    <p:sldId id="301" r:id="rId13"/>
    <p:sldId id="302" r:id="rId14"/>
    <p:sldId id="279" r:id="rId15"/>
    <p:sldId id="303" r:id="rId16"/>
    <p:sldId id="296" r:id="rId17"/>
    <p:sldId id="297" r:id="rId18"/>
    <p:sldId id="284" r:id="rId19"/>
    <p:sldId id="271" r:id="rId20"/>
    <p:sldId id="267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727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29" autoAdjust="0"/>
    <p:restoredTop sz="94660"/>
  </p:normalViewPr>
  <p:slideViewPr>
    <p:cSldViewPr showGuides="1">
      <p:cViewPr>
        <p:scale>
          <a:sx n="60" d="100"/>
          <a:sy n="60" d="100"/>
        </p:scale>
        <p:origin x="-876" y="-372"/>
      </p:cViewPr>
      <p:guideLst>
        <p:guide orient="horz" pos="2727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49" d="100"/>
          <a:sy n="49" d="100"/>
        </p:scale>
        <p:origin x="184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94B820AE-1B2A-445C-A4B2-53F384576E5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935BC12C-CF8A-4105-A637-3CBF472604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4BB132-54F2-4220-ACD1-3781FBD8318F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2E1266E-0183-4E8F-B15A-84742DCE612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72778227-954E-404E-AF04-7C532D66E7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F62D6-C5AE-49CC-9150-67E0182FD56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170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4CC1583-19C2-445C-95FA-A70871E05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3A5486A-C161-425C-A383-9D1AA1977D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2C422A5-B09C-47C4-9C8A-9B9C05176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DB7E6C82-6792-4FBB-A79A-3F80C4AF2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4855793-DEBA-4AE8-B065-700CB9549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43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6AB12F-3919-42A5-9D52-28C1DE361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B5FE983-91ED-40FC-9704-B9703B862A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35FD293-9E72-4E85-80A3-FF4D8D8E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323688E-55E4-4D81-890E-EC336702E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47A172E-A83B-408A-B0A4-2E5F7035D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512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533554-5169-4CC7-A4B9-9D141DCB4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108A324-4A63-43E6-9BBD-85864AB68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77C24C4-894C-409E-9E39-69CFA6E20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037769-3786-46C2-A86D-ED5F8347B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481EAF2-D9EA-4EE8-B9A7-F2E9680D8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62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5679DA0-77CA-42D1-9E41-301657ACE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3C4ACEA-FC89-4D93-8E7C-FE16DB6CBD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4D149FBB-7482-43D8-98B8-BF5BFD052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95205ED-E192-4047-A673-F6E4B00049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878A468-C1C1-4B5B-B81A-B95CA4BF0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74FA79D-0246-4C47-B9A0-628545E61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607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A2D9698-40DB-4AB0-BD05-36AA0D1E7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B14F902-6425-4FA6-93D4-724C523F5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7A049BD2-C62A-4E57-B887-C32B05B19F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37E74049-94B3-49AA-8CD7-9172B01C5E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17109F05-4687-4CFD-A436-163973A05E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4EAC0CE0-2AB5-4CBD-8E60-2ABDF6570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3B3D1275-E8E5-480E-90E1-4EADE740B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1BCDE941-E13C-4D42-AF56-C64BB08DFB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44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770D95C-0797-4F7D-BC50-20E74033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6A4E088-2564-49AE-8E4F-8DD392A1C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01D8E9E9-6661-4367-AB64-688C61CDF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E15DA628-06E5-4D9C-A79C-DB0B4A4F2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73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F5E2C55-0969-41E2-8FFB-082F86A7F7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62CE4470-2816-455C-8E37-FC40595D6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10095C40-48B2-41DD-A014-024576B74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55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55042B5-EF30-4606-8317-A279D26E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A24599-6234-48CF-AD9E-314A84EAE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3D57904-A3CD-4307-A279-44285096DA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EA95DA4-8BB1-4E7F-AF48-045C67366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465630F-C522-48EC-9F1F-E5EB23601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721C11B-307E-411A-A095-F9ECC0B47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67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431920-2195-4E28-AA90-D5435E4BA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91F81EF-CBFD-4115-A513-0A50A4CDC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AC7EBD3-6E69-4898-8DE6-878FC9E5F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E07ABFA-DDA1-49CD-87EA-ED4C52707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3580AF6-21B1-4083-AAB1-2DACA204B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8C60580-281C-47D0-9648-B147512E3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1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CEC1A4-0E58-49C3-B439-240A1A987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D451F3B-FD5E-4E7C-85E3-1969A7FCC1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8B9DA68-4033-4F4D-BA02-F06DD5780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E2F5F98-4F93-4447-9EB7-B7EBA2455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E1C79D1-9967-4DDF-A07B-505B1BB8B5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37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0057E58-D846-4199-8F9E-1C0B7031A8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14FF0D0-E51B-4909-9B60-E67E657A9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3366614-09B2-4A72-B948-DF23AB341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5A4C8D8-0894-4668-A55F-A450833BE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EE9E2D4-6B9E-42F2-85D8-22619C9B4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305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599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0" y="49500"/>
            <a:ext cx="2844750" cy="274500"/>
            <a:chOff x="5228062" y="49500"/>
            <a:chExt cx="2844750" cy="274500"/>
          </a:xfrm>
          <a:solidFill>
            <a:schemeClr val="tx2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tx2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2033588"/>
            <a:ext cx="10444163" cy="404971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4706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B7FDFF-D2AD-4235-A46C-DC66DD4D1013}"/>
              </a:ext>
            </a:extLst>
          </p:cNvPr>
          <p:cNvSpPr/>
          <p:nvPr userDrawn="1"/>
        </p:nvSpPr>
        <p:spPr>
          <a:xfrm>
            <a:off x="0" y="0"/>
            <a:ext cx="12192000" cy="234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4070D4A9-B599-4348-B256-0E428B8B8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5813" y="1314450"/>
            <a:ext cx="10664825" cy="10350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2" name="Текст 11">
            <a:extLst>
              <a:ext uri="{FF2B5EF4-FFF2-40B4-BE49-F238E27FC236}">
                <a16:creationId xmlns:a16="http://schemas.microsoft.com/office/drawing/2014/main" xmlns="" id="{6EF77BD0-0A00-4EB4-9CDD-5A98ACBE159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2843213"/>
            <a:ext cx="10612438" cy="37814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3" name="Заголовок 12">
            <a:extLst>
              <a:ext uri="{FF2B5EF4-FFF2-40B4-BE49-F238E27FC236}">
                <a16:creationId xmlns:a16="http://schemas.microsoft.com/office/drawing/2014/main" xmlns="" id="{A9322F2F-857E-4FE4-BE4D-D21B4515EC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35216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B7FDFF-D2AD-4235-A46C-DC66DD4D1013}"/>
              </a:ext>
            </a:extLst>
          </p:cNvPr>
          <p:cNvSpPr/>
          <p:nvPr userDrawn="1"/>
        </p:nvSpPr>
        <p:spPr>
          <a:xfrm>
            <a:off x="0" y="4509000"/>
            <a:ext cx="12192000" cy="234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3"/>
              </a:solidFill>
            </a:endParaRP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xmlns="" id="{4070D4A9-B599-4348-B256-0E428B8B82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85813" y="1314450"/>
            <a:ext cx="10664825" cy="29245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l">
              <a:buNone/>
              <a:defRPr/>
            </a:lvl2pPr>
            <a:lvl3pPr marL="914400" indent="0" algn="l">
              <a:buNone/>
              <a:defRPr/>
            </a:lvl3pPr>
            <a:lvl4pPr marL="1371600" indent="0" algn="l">
              <a:buNone/>
              <a:defRPr/>
            </a:lvl4pPr>
            <a:lvl5pPr marL="1828800" indent="0" algn="l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D6F7538-3390-41DD-B230-F5083FB82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813" y="55937"/>
            <a:ext cx="10515600" cy="91793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682573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DAB6D58-97DC-44E4-9E0A-561EED96B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1000" y="365125"/>
            <a:ext cx="7732800" cy="103887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BB7FDFF-D2AD-4235-A46C-DC66DD4D1013}"/>
              </a:ext>
            </a:extLst>
          </p:cNvPr>
          <p:cNvSpPr/>
          <p:nvPr userDrawn="1"/>
        </p:nvSpPr>
        <p:spPr>
          <a:xfrm>
            <a:off x="0" y="0"/>
            <a:ext cx="285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E46014F-1F57-473C-840B-91CF6FA9A7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76638" y="1673225"/>
            <a:ext cx="7785100" cy="4951413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39568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3721462-A9E1-4536-9F2D-B2F8F2185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8" y="365125"/>
            <a:ext cx="5257801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A18D8509-D379-49B3-A4FE-EDBEE06417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90FB3E60-2F82-4C12-95B3-7ACC1B0E5862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D1B458C-BFE5-4FED-890B-A3C81CBD9E00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474EC097-BE1E-47C5-A4A4-558BFD9F9C06}"/>
              </a:ext>
            </a:extLst>
          </p:cNvPr>
          <p:cNvSpPr/>
          <p:nvPr userDrawn="1"/>
        </p:nvSpPr>
        <p:spPr>
          <a:xfrm>
            <a:off x="12450" y="6772425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8" name="Рисунок 2">
            <a:extLst>
              <a:ext uri="{FF2B5EF4-FFF2-40B4-BE49-F238E27FC236}">
                <a16:creationId xmlns:a16="http://schemas.microsoft.com/office/drawing/2014/main" xmlns="" id="{17DD4B55-CA6E-4B68-97C9-646C6EC1FB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0850" y="-575"/>
            <a:ext cx="5186362" cy="6858575"/>
          </a:xfrm>
          <a:solidFill>
            <a:schemeClr val="bg1"/>
          </a:solidFill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ECD6CA42-8F84-4EF7-AC44-C6D7CA7B5256}"/>
              </a:ext>
            </a:extLst>
          </p:cNvPr>
          <p:cNvGrpSpPr/>
          <p:nvPr userDrawn="1"/>
        </p:nvGrpSpPr>
        <p:grpSpPr>
          <a:xfrm>
            <a:off x="5207212" y="36075"/>
            <a:ext cx="2844750" cy="274500"/>
            <a:chOff x="5228062" y="49500"/>
            <a:chExt cx="2844750" cy="274500"/>
          </a:xfrm>
          <a:solidFill>
            <a:schemeClr val="accent1"/>
          </a:solidFill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xmlns="" id="{EF73193D-4957-4A8F-A457-261D1530DEC3}"/>
                </a:ext>
              </a:extLst>
            </p:cNvPr>
            <p:cNvSpPr/>
            <p:nvPr userDrawn="1"/>
          </p:nvSpPr>
          <p:spPr>
            <a:xfrm>
              <a:off x="5228062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1" name="Блок-схема: объединение 10">
              <a:extLst>
                <a:ext uri="{FF2B5EF4-FFF2-40B4-BE49-F238E27FC236}">
                  <a16:creationId xmlns:a16="http://schemas.microsoft.com/office/drawing/2014/main" xmlns="" id="{9CA2CB59-7E2E-4FE6-B4DA-BC82267C4973}"/>
                </a:ext>
              </a:extLst>
            </p:cNvPr>
            <p:cNvSpPr/>
            <p:nvPr userDrawn="1"/>
          </p:nvSpPr>
          <p:spPr>
            <a:xfrm>
              <a:off x="7465312" y="49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F77822EB-8A6C-4A70-8594-303E6651250C}"/>
              </a:ext>
            </a:extLst>
          </p:cNvPr>
          <p:cNvGrpSpPr/>
          <p:nvPr userDrawn="1"/>
        </p:nvGrpSpPr>
        <p:grpSpPr>
          <a:xfrm>
            <a:off x="9382650" y="6596925"/>
            <a:ext cx="2844750" cy="274500"/>
            <a:chOff x="9347250" y="6571200"/>
            <a:chExt cx="2844750" cy="27450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1DA2A97F-749F-48D2-AE48-5762F540EF28}"/>
                </a:ext>
              </a:extLst>
            </p:cNvPr>
            <p:cNvSpPr/>
            <p:nvPr userDrawn="1"/>
          </p:nvSpPr>
          <p:spPr>
            <a:xfrm>
              <a:off x="9651000" y="65712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3E93E1D6-3B3B-47F6-966E-B20E50008B90}"/>
                </a:ext>
              </a:extLst>
            </p:cNvPr>
            <p:cNvSpPr/>
            <p:nvPr userDrawn="1"/>
          </p:nvSpPr>
          <p:spPr>
            <a:xfrm rot="10800000">
              <a:off x="9347250" y="65712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Текст 18">
            <a:extLst>
              <a:ext uri="{FF2B5EF4-FFF2-40B4-BE49-F238E27FC236}">
                <a16:creationId xmlns:a16="http://schemas.microsoft.com/office/drawing/2014/main" xmlns="" id="{57C0137E-3F0D-4D70-B2CA-0E5AD27AD19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0" y="2033588"/>
            <a:ext cx="5186363" cy="40497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4459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595E16D1-998B-48A7-9C66-2F192101B82F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48120B5-0C92-46E1-BAA0-BA8A5399D9C2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xmlns="" id="{7BF0CE19-D07F-45F4-8B53-F4AE3EAC0AF5}"/>
              </a:ext>
            </a:extLst>
          </p:cNvPr>
          <p:cNvGrpSpPr/>
          <p:nvPr userDrawn="1"/>
        </p:nvGrpSpPr>
        <p:grpSpPr>
          <a:xfrm>
            <a:off x="4161000" y="15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8" name="Прямоугольник 7">
              <a:extLst>
                <a:ext uri="{FF2B5EF4-FFF2-40B4-BE49-F238E27FC236}">
                  <a16:creationId xmlns:a16="http://schemas.microsoft.com/office/drawing/2014/main" xmlns="" id="{56D0ED7C-6F6D-4A0C-B5BF-D4C886121974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9" name="Блок-схема: объединение 8">
              <a:extLst>
                <a:ext uri="{FF2B5EF4-FFF2-40B4-BE49-F238E27FC236}">
                  <a16:creationId xmlns:a16="http://schemas.microsoft.com/office/drawing/2014/main" xmlns="" id="{F6313D72-2173-410E-9DAC-5F683BF77D8C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9D0FFF0F-DED0-4533-AA04-278237E63B65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1" name="Прямоугольник 10">
              <a:extLst>
                <a:ext uri="{FF2B5EF4-FFF2-40B4-BE49-F238E27FC236}">
                  <a16:creationId xmlns:a16="http://schemas.microsoft.com/office/drawing/2014/main" xmlns="" id="{01E034F0-B288-495E-B8C4-5A4D6270B72C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2" name="Блок-схема: объединение 11">
              <a:extLst>
                <a:ext uri="{FF2B5EF4-FFF2-40B4-BE49-F238E27FC236}">
                  <a16:creationId xmlns:a16="http://schemas.microsoft.com/office/drawing/2014/main" xmlns="" id="{7F3095C1-9AE8-47F3-8F8B-8B149C02C892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Рисунок 2">
            <a:extLst>
              <a:ext uri="{FF2B5EF4-FFF2-40B4-BE49-F238E27FC236}">
                <a16:creationId xmlns:a16="http://schemas.microsoft.com/office/drawing/2014/main" xmlns="" id="{9563E350-4964-48DA-95EE-507A76F60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05638" y="9000"/>
            <a:ext cx="5186362" cy="333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Заголовок 16">
            <a:extLst>
              <a:ext uri="{FF2B5EF4-FFF2-40B4-BE49-F238E27FC236}">
                <a16:creationId xmlns:a16="http://schemas.microsoft.com/office/drawing/2014/main" xmlns="" id="{E44DF226-C979-4C53-9AB3-F30F19A61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4987" y="485501"/>
            <a:ext cx="5257800" cy="1325563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5" name="Текст 18">
            <a:extLst>
              <a:ext uri="{FF2B5EF4-FFF2-40B4-BE49-F238E27FC236}">
                <a16:creationId xmlns:a16="http://schemas.microsoft.com/office/drawing/2014/main" xmlns="" id="{C0D997C5-63D2-40A5-8978-8A0E7A482F3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4987" y="2153964"/>
            <a:ext cx="5186363" cy="4049712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6" name="Рисунок 2">
            <a:extLst>
              <a:ext uri="{FF2B5EF4-FFF2-40B4-BE49-F238E27FC236}">
                <a16:creationId xmlns:a16="http://schemas.microsoft.com/office/drawing/2014/main" xmlns="" id="{0DC8507B-223A-4D10-9873-5F8CBA1FA6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984638" y="3519000"/>
            <a:ext cx="5186362" cy="333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3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C31BDB-50F3-43CA-877E-F9C7672D8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74453DF6-9509-45CB-BD4E-84F90C1C94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8AF27442-62D0-4CA6-81B4-B7FDDA51A9A2}"/>
              </a:ext>
            </a:extLst>
          </p:cNvPr>
          <p:cNvSpPr/>
          <p:nvPr userDrawn="1"/>
        </p:nvSpPr>
        <p:spPr>
          <a:xfrm>
            <a:off x="0" y="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E1FD6AC4-0F96-4D40-B8AD-EF85E9EDE11D}"/>
              </a:ext>
            </a:extLst>
          </p:cNvPr>
          <p:cNvSpPr/>
          <p:nvPr userDrawn="1"/>
        </p:nvSpPr>
        <p:spPr>
          <a:xfrm>
            <a:off x="0" y="6759000"/>
            <a:ext cx="12192000" cy="9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/>
              </a:solidFill>
            </a:endParaRPr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xmlns="" id="{73640FF5-D492-4210-9DE4-D7B66426125F}"/>
              </a:ext>
            </a:extLst>
          </p:cNvPr>
          <p:cNvGrpSpPr/>
          <p:nvPr userDrawn="1"/>
        </p:nvGrpSpPr>
        <p:grpSpPr>
          <a:xfrm>
            <a:off x="9347250" y="37980"/>
            <a:ext cx="2844750" cy="286020"/>
            <a:chOff x="9347250" y="37980"/>
            <a:chExt cx="2844750" cy="286020"/>
          </a:xfrm>
          <a:solidFill>
            <a:schemeClr val="accent1"/>
          </a:solidFill>
        </p:grpSpPr>
        <p:sp>
          <p:nvSpPr>
            <p:cNvPr id="13" name="Прямоугольник 12">
              <a:extLst>
                <a:ext uri="{FF2B5EF4-FFF2-40B4-BE49-F238E27FC236}">
                  <a16:creationId xmlns:a16="http://schemas.microsoft.com/office/drawing/2014/main" xmlns="" id="{062B47E0-EF90-4ECC-A73E-6E5DA1F62FCD}"/>
                </a:ext>
              </a:extLst>
            </p:cNvPr>
            <p:cNvSpPr/>
            <p:nvPr userDrawn="1"/>
          </p:nvSpPr>
          <p:spPr>
            <a:xfrm>
              <a:off x="9651000" y="49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4" name="Блок-схема: объединение 13">
              <a:extLst>
                <a:ext uri="{FF2B5EF4-FFF2-40B4-BE49-F238E27FC236}">
                  <a16:creationId xmlns:a16="http://schemas.microsoft.com/office/drawing/2014/main" xmlns="" id="{2FC4DE4B-558A-425B-A23E-B63E93533558}"/>
                </a:ext>
              </a:extLst>
            </p:cNvPr>
            <p:cNvSpPr/>
            <p:nvPr userDrawn="1"/>
          </p:nvSpPr>
          <p:spPr>
            <a:xfrm>
              <a:off x="9347250" y="3798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xmlns="" id="{D1C3AA05-E7C7-4C27-A908-2E47AFEBA600}"/>
              </a:ext>
            </a:extLst>
          </p:cNvPr>
          <p:cNvGrpSpPr/>
          <p:nvPr userDrawn="1"/>
        </p:nvGrpSpPr>
        <p:grpSpPr>
          <a:xfrm>
            <a:off x="-35250" y="6583500"/>
            <a:ext cx="2844750" cy="274500"/>
            <a:chOff x="-35250" y="6583500"/>
            <a:chExt cx="2844750" cy="274500"/>
          </a:xfrm>
          <a:solidFill>
            <a:schemeClr val="accent1"/>
          </a:solidFill>
        </p:grpSpPr>
        <p:sp>
          <p:nvSpPr>
            <p:cNvPr id="16" name="Прямоугольник 15">
              <a:extLst>
                <a:ext uri="{FF2B5EF4-FFF2-40B4-BE49-F238E27FC236}">
                  <a16:creationId xmlns:a16="http://schemas.microsoft.com/office/drawing/2014/main" xmlns="" id="{D94BF255-53E4-439B-83D0-7DE93A9900DD}"/>
                </a:ext>
              </a:extLst>
            </p:cNvPr>
            <p:cNvSpPr/>
            <p:nvPr userDrawn="1"/>
          </p:nvSpPr>
          <p:spPr>
            <a:xfrm>
              <a:off x="-35250" y="6583500"/>
              <a:ext cx="2541000" cy="274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accent1"/>
                </a:solidFill>
              </a:endParaRPr>
            </a:p>
          </p:txBody>
        </p:sp>
        <p:sp>
          <p:nvSpPr>
            <p:cNvPr id="17" name="Блок-схема: объединение 16">
              <a:extLst>
                <a:ext uri="{FF2B5EF4-FFF2-40B4-BE49-F238E27FC236}">
                  <a16:creationId xmlns:a16="http://schemas.microsoft.com/office/drawing/2014/main" xmlns="" id="{E38044D4-D5F4-4E1E-8B74-E24D6E7B2929}"/>
                </a:ext>
              </a:extLst>
            </p:cNvPr>
            <p:cNvSpPr/>
            <p:nvPr userDrawn="1"/>
          </p:nvSpPr>
          <p:spPr>
            <a:xfrm rot="10800000">
              <a:off x="2202000" y="6583500"/>
              <a:ext cx="607500" cy="274500"/>
            </a:xfrm>
            <a:prstGeom prst="flowChartMerg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accen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908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1">
            <a:extLst>
              <a:ext uri="{FF2B5EF4-FFF2-40B4-BE49-F238E27FC236}">
                <a16:creationId xmlns:a16="http://schemas.microsoft.com/office/drawing/2014/main" xmlns="" id="{AC7B45C4-0029-484F-BC10-E13FF5623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234000"/>
            <a:ext cx="11341100" cy="10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7" name="Рисунок 2">
            <a:extLst>
              <a:ext uri="{FF2B5EF4-FFF2-40B4-BE49-F238E27FC236}">
                <a16:creationId xmlns:a16="http://schemas.microsoft.com/office/drawing/2014/main" xmlns="" id="{F8FF044D-1DB9-4B7C-9D24-F0D3A3DD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450" y="23034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Рисунок 2">
            <a:extLst>
              <a:ext uri="{FF2B5EF4-FFF2-40B4-BE49-F238E27FC236}">
                <a16:creationId xmlns:a16="http://schemas.microsoft.com/office/drawing/2014/main" xmlns="" id="{738784A2-81B9-4C54-8F48-52CB72EF9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95341" y="23034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19" name="Рисунок 2">
            <a:extLst>
              <a:ext uri="{FF2B5EF4-FFF2-40B4-BE49-F238E27FC236}">
                <a16:creationId xmlns:a16="http://schemas.microsoft.com/office/drawing/2014/main" xmlns="" id="{21C4B4FC-EB7C-4B83-9B03-36AC76ADC66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761675" y="2303463"/>
            <a:ext cx="3004875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0" name="Рисунок 2">
            <a:extLst>
              <a:ext uri="{FF2B5EF4-FFF2-40B4-BE49-F238E27FC236}">
                <a16:creationId xmlns:a16="http://schemas.microsoft.com/office/drawing/2014/main" xmlns="" id="{FC421DAD-9956-40BC-B396-121BDF52207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5450" y="4058163"/>
            <a:ext cx="3004875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1" name="Рисунок 2">
            <a:extLst>
              <a:ext uri="{FF2B5EF4-FFF2-40B4-BE49-F238E27FC236}">
                <a16:creationId xmlns:a16="http://schemas.microsoft.com/office/drawing/2014/main" xmlns="" id="{0596AFFC-6327-4316-8A52-555C5499A3E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606109" y="40581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Рисунок 2">
            <a:extLst>
              <a:ext uri="{FF2B5EF4-FFF2-40B4-BE49-F238E27FC236}">
                <a16:creationId xmlns:a16="http://schemas.microsoft.com/office/drawing/2014/main" xmlns="" id="{709A8CBC-B10E-4729-8664-C17D4F6947A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776000" y="4058163"/>
            <a:ext cx="4005550" cy="16208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Текст 4">
            <a:extLst>
              <a:ext uri="{FF2B5EF4-FFF2-40B4-BE49-F238E27FC236}">
                <a16:creationId xmlns:a16="http://schemas.microsoft.com/office/drawing/2014/main" xmlns="" id="{05550F69-FB7F-4160-902B-8FE3C5C275B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39739" y="1493838"/>
            <a:ext cx="11341100" cy="627062"/>
          </a:xfrm>
        </p:spPr>
        <p:txBody>
          <a:bodyPr/>
          <a:lstStyle>
            <a:lvl1pPr marL="0" indent="0">
              <a:buNone/>
              <a:defRPr>
                <a:solidFill>
                  <a:schemeClr val="accent1"/>
                </a:solidFill>
              </a:defRPr>
            </a:lvl1pPr>
            <a:lvl2pPr marL="457200" indent="0">
              <a:buNone/>
              <a:defRPr>
                <a:solidFill>
                  <a:schemeClr val="accent1"/>
                </a:solidFill>
              </a:defRPr>
            </a:lvl2pPr>
            <a:lvl3pPr marL="914400" indent="0">
              <a:buNone/>
              <a:defRPr>
                <a:solidFill>
                  <a:schemeClr val="accent1"/>
                </a:solidFill>
              </a:defRPr>
            </a:lvl3pPr>
            <a:lvl4pPr marL="1371600" indent="0">
              <a:buNone/>
              <a:defRPr>
                <a:solidFill>
                  <a:schemeClr val="accent1"/>
                </a:solidFill>
              </a:defRPr>
            </a:lvl4pPr>
            <a:lvl5pPr marL="1828800" indent="0"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70359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hyperlink" Target="https://presentation-creation.ru/" TargetMode="Externa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8E8430-DDB9-4451-9D36-B3AF2E769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BE93D94-3035-46FC-A88F-4C3D803A53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FC1E060-1FC4-4335-BB7B-E97E627F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3E2BF-9ADC-477C-B985-ED6A3FE2C52E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6DED04A-12F8-4119-ACB5-AA522965E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8DF0D0D2-7346-4BE2-B3F5-7DE8403A21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424E6-770A-4943-8DFB-C07B33ECB3B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21"/>
            <a:extLst>
              <a:ext uri="{FF2B5EF4-FFF2-40B4-BE49-F238E27FC236}">
                <a16:creationId xmlns:a16="http://schemas.microsoft.com/office/drawing/2014/main" xmlns="" id="{43780347-ADC3-4039-95E5-9DAF405C2D48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94000" y="367393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689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5" r:id="rId3"/>
    <p:sldLayoutId id="2147483667" r:id="rId4"/>
    <p:sldLayoutId id="2147483666" r:id="rId5"/>
    <p:sldLayoutId id="2147483661" r:id="rId6"/>
    <p:sldLayoutId id="2147483662" r:id="rId7"/>
    <p:sldLayoutId id="2147483663" r:id="rId8"/>
    <p:sldLayoutId id="2147483664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56" r:id="rId16"/>
    <p:sldLayoutId id="2147483657" r:id="rId17"/>
    <p:sldLayoutId id="2147483658" r:id="rId18"/>
    <p:sldLayoutId id="214748365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kiv.instrao.ru/content/board1/konferentsii-seminary-forumy/forum/matematicheskaya-gramotnost/&#1047;&#1086;&#1079;&#1091;&#1083;&#1103;%20&#1045;&#1057;_17-12-2019.pdf" TargetMode="External"/><Relationship Id="rId7" Type="http://schemas.openxmlformats.org/officeDocument/2006/relationships/hyperlink" Target="https://presentation-creation.ru/" TargetMode="External"/><Relationship Id="rId2" Type="http://schemas.openxmlformats.org/officeDocument/2006/relationships/hyperlink" Target="http://skiv.instrao.ru/bank-zadaniy/matematicheskaya-gramotnost/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kiv.instrao.ru/content/board1/konferentsii-seminary-forumy/forum/&#1041;&#1088;&#1086;&#1096;&#1102;&#1088;&#1072;_PISA-2018.pdf" TargetMode="External"/><Relationship Id="rId5" Type="http://schemas.openxmlformats.org/officeDocument/2006/relationships/hyperlink" Target="http://skiv.instrao.ru/content/board1/konferentsii-seminary-forumy/forum/matematicheskaya-gramotnost/&#1052;&#1040;&#1058;&#1045;&#1052;&#1040;&#1058;&#1048;&#1063;&#1045;&#1057;&#1050;&#1040;&#1071;%20&#1043;&#1056;&#1040;&#1052;&#1054;&#1058;&#1053;&#1054;&#1057;&#1058;&#1068;.pdf" TargetMode="External"/><Relationship Id="rId4" Type="http://schemas.openxmlformats.org/officeDocument/2006/relationships/hyperlink" Target="http://skiv.instrao.ru/content/board1/konferentsii-seminary-forumy/forum/matematicheskaya-gramotnost/&#1052;&#1043;_&#1092;&#1086;&#1088;&#1091;&#1084;_17%20&#1076;&#1077;&#1082;&#1072;&#1073;&#1088;&#1103;.pdf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7A3F9B0-C61E-4C60-847E-58C20F285CD3}"/>
              </a:ext>
            </a:extLst>
          </p:cNvPr>
          <p:cNvSpPr/>
          <p:nvPr/>
        </p:nvSpPr>
        <p:spPr>
          <a:xfrm>
            <a:off x="0" y="-2749"/>
            <a:ext cx="12192000" cy="6858000"/>
          </a:xfrm>
          <a:prstGeom prst="rect">
            <a:avLst/>
          </a:prstGeom>
          <a:solidFill>
            <a:schemeClr val="accent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C3A62C24-D04B-48C3-AA2C-139B09BA2CCB}"/>
              </a:ext>
            </a:extLst>
          </p:cNvPr>
          <p:cNvSpPr/>
          <p:nvPr/>
        </p:nvSpPr>
        <p:spPr>
          <a:xfrm>
            <a:off x="719941" y="1484784"/>
            <a:ext cx="10752118" cy="3744416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F517E966-A564-45E1-84EA-531571F522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62183" y="1880828"/>
            <a:ext cx="9144000" cy="2952328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Задания, направленные на формирование умений формулировать ситуацию математически и применять математические понятия, факты, процедуры.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B7677A69-23E8-4468-B0C1-F200BA6A0BB0}"/>
              </a:ext>
            </a:extLst>
          </p:cNvPr>
          <p:cNvSpPr/>
          <p:nvPr/>
        </p:nvSpPr>
        <p:spPr>
          <a:xfrm>
            <a:off x="456450" y="257400"/>
            <a:ext cx="11318400" cy="636660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1593835" y="404664"/>
            <a:ext cx="9043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 общеобразовательное  учреждение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«Северо-Енисейская средняя школа №2»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87784" y="5589240"/>
            <a:ext cx="5329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Коплева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Татьяна Николаевна</a:t>
            </a:r>
          </a:p>
          <a:p>
            <a:pPr algn="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читель математики и информатики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61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838200" y="2492897"/>
            <a:ext cx="10612438" cy="4131742"/>
          </a:xfrm>
        </p:spPr>
        <p:txBody>
          <a:bodyPr>
            <a:normAutofit/>
          </a:bodyPr>
          <a:lstStyle/>
          <a:p>
            <a:pPr marL="514350" lvl="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7"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Оцените качество и предполагаемую эффективность полученной контекстной задачи с двух позиций:</a:t>
            </a:r>
          </a:p>
          <a:p>
            <a:pPr marL="12600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способствует ли она встрече с проблемой, соответствующей программной теме урока;</a:t>
            </a:r>
          </a:p>
          <a:p>
            <a:pPr marL="12600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есть ли в ней ориентиры для получения </a:t>
            </a:r>
            <a:r>
              <a:rPr lang="ru-RU" sz="2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обучающимися </a:t>
            </a:r>
            <a:r>
              <a:rPr lang="ru-RU" sz="26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ответа на вопрос о личностной значимости новых знаний и умений.</a:t>
            </a:r>
          </a:p>
          <a:p>
            <a:pPr marL="0" indent="0">
              <a:buNone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Алгоритм составления </a:t>
            </a:r>
            <a:r>
              <a:rPr lang="ru-RU" sz="4600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-ориентированных заданий:</a:t>
            </a:r>
            <a:endParaRPr lang="ru-RU" sz="4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38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4" y="188640"/>
            <a:ext cx="8928992" cy="132556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Контекстная задача №1.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/>
          <a:srcRect l="19217" t="22072" r="13061" b="47890"/>
          <a:stretch/>
        </p:blipFill>
        <p:spPr bwMode="auto">
          <a:xfrm>
            <a:off x="407368" y="1556792"/>
            <a:ext cx="11521280" cy="383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360" y="260648"/>
            <a:ext cx="4562401" cy="72008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Задание 1.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9" t="55388" r="22815" b="31466"/>
          <a:stretch/>
        </p:blipFill>
        <p:spPr bwMode="auto">
          <a:xfrm>
            <a:off x="191344" y="936477"/>
            <a:ext cx="7206706" cy="1080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95" y="2420888"/>
            <a:ext cx="5859462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57" y="2420888"/>
            <a:ext cx="5547898" cy="20008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36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4" y="332656"/>
            <a:ext cx="4824536" cy="50405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Задание 2.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4" t="36855" r="23300" b="31572"/>
          <a:stretch/>
        </p:blipFill>
        <p:spPr bwMode="auto">
          <a:xfrm>
            <a:off x="407368" y="836712"/>
            <a:ext cx="6006662" cy="23096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9"/>
          <a:stretch/>
        </p:blipFill>
        <p:spPr bwMode="auto">
          <a:xfrm>
            <a:off x="6816080" y="403810"/>
            <a:ext cx="5010562" cy="620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786" y="3428206"/>
            <a:ext cx="5711825" cy="315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018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63352" y="2357430"/>
            <a:ext cx="4824536" cy="1325563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Контекстная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задача №2.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8063" y="3424238"/>
            <a:ext cx="9525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 l="24816" t="23897" r="18658" b="6249"/>
          <a:stretch>
            <a:fillRect/>
          </a:stretch>
        </p:blipFill>
        <p:spPr bwMode="auto">
          <a:xfrm>
            <a:off x="5095867" y="214291"/>
            <a:ext cx="6863687" cy="6361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9904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345" y="116633"/>
            <a:ext cx="4824536" cy="64807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1.</a:t>
            </a:r>
            <a:endParaRPr lang="ru-RU" sz="36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1" y="692696"/>
            <a:ext cx="6535738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60" y="2636912"/>
            <a:ext cx="5969000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013" y="2636912"/>
            <a:ext cx="6022975" cy="200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84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0959" y="214291"/>
            <a:ext cx="4786347" cy="714379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19971" t="45898" r="14111" b="23828"/>
          <a:stretch>
            <a:fillRect/>
          </a:stretch>
        </p:blipFill>
        <p:spPr bwMode="auto">
          <a:xfrm>
            <a:off x="309522" y="785794"/>
            <a:ext cx="6072230" cy="20915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l="21435" t="42969" r="14844" b="16015"/>
          <a:stretch>
            <a:fillRect/>
          </a:stretch>
        </p:blipFill>
        <p:spPr bwMode="auto">
          <a:xfrm>
            <a:off x="523836" y="3143248"/>
            <a:ext cx="621510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4"/>
          <a:srcRect l="25387" t="28169" r="21795" b="14084"/>
          <a:stretch>
            <a:fillRect/>
          </a:stretch>
        </p:blipFill>
        <p:spPr bwMode="auto">
          <a:xfrm>
            <a:off x="6667504" y="1142984"/>
            <a:ext cx="5357850" cy="439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084" y="214291"/>
            <a:ext cx="4805403" cy="85725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Задание 3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25830" t="22461" r="21435" b="6250"/>
          <a:stretch>
            <a:fillRect/>
          </a:stretch>
        </p:blipFill>
        <p:spPr bwMode="auto">
          <a:xfrm>
            <a:off x="309522" y="928670"/>
            <a:ext cx="5143536" cy="5214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100" name="Picture 4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3"/>
          <a:srcRect l="27891" t="38542" r="22891" b="29166"/>
          <a:stretch>
            <a:fillRect/>
          </a:stretch>
        </p:blipFill>
        <p:spPr bwMode="auto">
          <a:xfrm>
            <a:off x="5879976" y="404664"/>
            <a:ext cx="5189982" cy="255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 l="26562" t="37305" r="22168" b="17773"/>
          <a:stretch>
            <a:fillRect/>
          </a:stretch>
        </p:blipFill>
        <p:spPr bwMode="auto">
          <a:xfrm>
            <a:off x="6672064" y="2958464"/>
            <a:ext cx="5281852" cy="347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6ACD048D-76D9-41CB-88F8-FD08228D7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1424" y="2348880"/>
            <a:ext cx="10612438" cy="4097616"/>
          </a:xfrm>
        </p:spPr>
        <p:txBody>
          <a:bodyPr>
            <a:noAutofit/>
          </a:bodyPr>
          <a:lstStyle/>
          <a:p>
            <a:pPr marL="514350" indent="-51435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Выделять на проведение контекстной задачи 15-20 минут урока.</a:t>
            </a:r>
          </a:p>
          <a:p>
            <a:pPr marL="514350" indent="-51435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Обучающимся непривычна формулировка заданий.</a:t>
            </a:r>
          </a:p>
          <a:p>
            <a:pPr marL="514350" indent="-51435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Некоторым школьникам трудно определить предметные знания, необходимые для выполнения задания.</a:t>
            </a:r>
          </a:p>
          <a:p>
            <a:pPr marL="514350" indent="-514350" algn="just">
              <a:lnSpc>
                <a:spcPct val="17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Использовать </a:t>
            </a:r>
            <a:r>
              <a:rPr lang="ru-RU" sz="26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компетентностно-ориентированное</a:t>
            </a: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задание целесообразно на уроке обобщения и систематизации знаний.</a:t>
            </a:r>
            <a:endParaRPr lang="ru-RU" sz="2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0ED081E3-0EEC-47D6-8B2C-F43BA7232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88" y="642918"/>
            <a:ext cx="10644262" cy="1035051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Выводы: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0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9">
            <a:extLst>
              <a:ext uri="{FF2B5EF4-FFF2-40B4-BE49-F238E27FC236}">
                <a16:creationId xmlns:a16="http://schemas.microsoft.com/office/drawing/2014/main" xmlns="" id="{E893E3A9-6396-47AA-8648-E22DFF86D681}"/>
              </a:ext>
            </a:extLst>
          </p:cNvPr>
          <p:cNvSpPr txBox="1">
            <a:spLocks/>
          </p:cNvSpPr>
          <p:nvPr/>
        </p:nvSpPr>
        <p:spPr>
          <a:xfrm>
            <a:off x="160873" y="1307167"/>
            <a:ext cx="4432499" cy="115026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4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7CC195D-4F53-456A-AD4C-BB5F6DA16B6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9924" y="1322017"/>
            <a:ext cx="6266076" cy="4177384"/>
          </a:xfrm>
          <a:prstGeom prst="rect">
            <a:avLst/>
          </a:prstGeom>
          <a:ln w="25400">
            <a:solidFill>
              <a:schemeClr val="accent1"/>
            </a:solidFill>
          </a:ln>
        </p:spPr>
      </p:pic>
      <p:sp>
        <p:nvSpPr>
          <p:cNvPr id="11" name="Текст 11">
            <a:extLst>
              <a:ext uri="{FF2B5EF4-FFF2-40B4-BE49-F238E27FC236}">
                <a16:creationId xmlns:a16="http://schemas.microsoft.com/office/drawing/2014/main" xmlns="" id="{2038F74A-EA8F-439E-9748-492716191358}"/>
              </a:ext>
            </a:extLst>
          </p:cNvPr>
          <p:cNvSpPr txBox="1">
            <a:spLocks/>
          </p:cNvSpPr>
          <p:nvPr/>
        </p:nvSpPr>
        <p:spPr>
          <a:xfrm>
            <a:off x="536820" y="2557844"/>
            <a:ext cx="3883104" cy="17057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Татьяна Николаевна </a:t>
            </a:r>
            <a:r>
              <a:rPr lang="ru-RU" sz="2000" b="1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Коплева</a:t>
            </a:r>
            <a:endParaRPr lang="ru-RU" sz="2000" b="1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учитель математики и информатики МБОУ «Северо-Енисейская средняя школа №2», первая квалификационная категория.</a:t>
            </a:r>
            <a:endParaRPr lang="ru-RU" sz="2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69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6ACD048D-76D9-41CB-88F8-FD08228D7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1026" y="2571744"/>
            <a:ext cx="10612438" cy="378142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представление опыта по созданию и использованию заданий на умения формулировать ситуацию математически и применять математические понятия, факты, процедуры.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0ED081E3-0EEC-47D6-8B2C-F43BA7232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88" y="642918"/>
            <a:ext cx="10515600" cy="1035051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выступления: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0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xmlns="" id="{12A1E4A6-7EB5-43F2-AECE-2CE164D79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/>
              <a:t>РЕСУРСЫ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4E5203F6-9308-471D-930E-01AB4FE48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hlinkClick r:id="rId2"/>
              </a:rPr>
              <a:t>http://skiv.instrao.ru/bank-zadaniy/matematicheskaya-gramotnost</a:t>
            </a:r>
            <a:r>
              <a:rPr lang="en-US" dirty="0" smtClean="0">
                <a:hlinkClick r:id="rId2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3"/>
              </a:rPr>
              <a:t>http://skiv.instrao.ru/content/board1/konferentsii-seminary-forumy/forum/matematicheskaya-gramotnost/</a:t>
            </a:r>
            <a:r>
              <a:rPr lang="ru-RU" dirty="0">
                <a:hlinkClick r:id="rId3"/>
              </a:rPr>
              <a:t>Зозуля%20ЕС_17-12-2019.</a:t>
            </a:r>
            <a:r>
              <a:rPr lang="en-US" dirty="0" err="1" smtClean="0">
                <a:hlinkClick r:id="rId3"/>
              </a:rPr>
              <a:t>pdf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4"/>
              </a:rPr>
              <a:t>http://skiv.instrao.ru/content/board1/konferentsii-seminary-forumy/forum/matematicheskaya-gramotnost/</a:t>
            </a:r>
            <a:r>
              <a:rPr lang="ru-RU" dirty="0">
                <a:hlinkClick r:id="rId4"/>
              </a:rPr>
              <a:t>МГ_форум_17%20декабря.</a:t>
            </a:r>
            <a:r>
              <a:rPr lang="en-US" dirty="0" err="1" smtClean="0">
                <a:hlinkClick r:id="rId4"/>
              </a:rPr>
              <a:t>pdf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5"/>
              </a:rPr>
              <a:t>http://skiv.instrao.ru/content/board1/konferentsii-seminary-forumy/forum/matematicheskaya-gramotnost/</a:t>
            </a:r>
            <a:r>
              <a:rPr lang="ru-RU" dirty="0">
                <a:hlinkClick r:id="rId5"/>
              </a:rPr>
              <a:t>МАТЕМАТИЧЕСКАЯ%20ГРАМОТНОСТЬ.</a:t>
            </a:r>
            <a:r>
              <a:rPr lang="en-US" dirty="0" err="1" smtClean="0">
                <a:hlinkClick r:id="rId5"/>
              </a:rPr>
              <a:t>pdf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6"/>
              </a:rPr>
              <a:t>http://skiv.instrao.ru/content/board1/konferentsii-seminary-forumy/forum/</a:t>
            </a:r>
            <a:r>
              <a:rPr lang="ru-RU" dirty="0">
                <a:hlinkClick r:id="rId6"/>
              </a:rPr>
              <a:t>Брошюра_</a:t>
            </a:r>
            <a:r>
              <a:rPr lang="en-US" dirty="0" smtClean="0">
                <a:hlinkClick r:id="rId6"/>
              </a:rPr>
              <a:t>PISA-2018.pdf</a:t>
            </a:r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Бесплатные </a:t>
            </a:r>
            <a:r>
              <a:rPr lang="ru-RU" dirty="0"/>
              <a:t>шаблоны с сайта </a:t>
            </a:r>
            <a:r>
              <a:rPr lang="en-US" dirty="0" smtClean="0">
                <a:hlinkClick r:id="rId7"/>
              </a:rPr>
              <a:t>presentation-creation.ru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233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6ACD048D-76D9-41CB-88F8-FD08228D7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1026" y="2571744"/>
            <a:ext cx="10612438" cy="3781425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3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школьного образования в основном определяется качеством профессиональной подготовки педагогов.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 результатам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PISA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en-US" sz="32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Качество образовательных достижений школьников в основном определяется качеством учебных заданий, предлагаемых им педагогами. </a:t>
            </a:r>
          </a:p>
          <a:p>
            <a:pPr marL="0" indent="0" algn="r">
              <a:lnSpc>
                <a:spcPct val="110000"/>
              </a:lnSpc>
              <a:buNone/>
            </a:pP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(по результатам </a:t>
            </a:r>
            <a:r>
              <a:rPr lang="en-US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ITL, PISA</a:t>
            </a:r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0ED081E3-0EEC-47D6-8B2C-F43BA7232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88" y="642918"/>
            <a:ext cx="10515600" cy="1035051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детерминанты эффективности формирования ФГ: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0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3540" t="15339" r="2655" b="23304"/>
          <a:stretch>
            <a:fillRect/>
          </a:stretch>
        </p:blipFill>
        <p:spPr bwMode="auto">
          <a:xfrm>
            <a:off x="238084" y="500042"/>
            <a:ext cx="11715832" cy="57473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>
            <a:extLst>
              <a:ext uri="{FF2B5EF4-FFF2-40B4-BE49-F238E27FC236}">
                <a16:creationId xmlns:a16="http://schemas.microsoft.com/office/drawing/2014/main" xmlns="" id="{6ACD048D-76D9-41CB-88F8-FD08228D74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81026" y="2571744"/>
            <a:ext cx="10612438" cy="3781425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Комплексность.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Мотивация.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Проблемность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Контекстность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Компетентностность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lvl="0" indent="-742950">
              <a:buFont typeface="+mj-lt"/>
              <a:buAutoNum type="arabicPeriod"/>
            </a:pP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Уровневость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lnSpc>
                <a:spcPct val="110000"/>
              </a:lnSpc>
              <a:buNone/>
            </a:pPr>
            <a:endParaRPr lang="ru-RU" sz="3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оловок 11">
            <a:extLst>
              <a:ext uri="{FF2B5EF4-FFF2-40B4-BE49-F238E27FC236}">
                <a16:creationId xmlns:a16="http://schemas.microsoft.com/office/drawing/2014/main" xmlns="" id="{0ED081E3-0EEC-47D6-8B2C-F43BA7232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588" y="642918"/>
            <a:ext cx="10644262" cy="1035051"/>
          </a:xfrm>
        </p:spPr>
        <p:txBody>
          <a:bodyPr>
            <a:noAutofit/>
          </a:bodyPr>
          <a:lstStyle/>
          <a:p>
            <a:pPr algn="ctr"/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Критерии заданий для формирования МГ:</a:t>
            </a:r>
            <a:endParaRPr lang="ru-RU" sz="4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08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838200" y="2357431"/>
            <a:ext cx="10612438" cy="4267208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Имитирует жизненную ситуацию.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Адаптирована к возрастному уровню обучающихся.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Выходит за рамки одной образовательной области.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Обладает избыточным или недостаточным количеством данных.</a:t>
            </a:r>
          </a:p>
          <a:p>
            <a:pPr>
              <a:buFont typeface="Wingdings" pitchFamily="2" charset="2"/>
              <a:buChar char="Ø"/>
            </a:pP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09588" y="428604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err="1" smtClean="0">
                <a:latin typeface="Times New Roman" pitchFamily="18" charset="0"/>
                <a:cs typeface="Times New Roman" pitchFamily="18" charset="0"/>
              </a:rPr>
              <a:t>Компетентностно-ориентированное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задание (контекстная задача):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838200" y="2500307"/>
            <a:ext cx="10612438" cy="4124332"/>
          </a:xfrm>
        </p:spPr>
        <p:txBody>
          <a:bodyPr>
            <a:norm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Предметные.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3800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38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Практические.</a:t>
            </a:r>
          </a:p>
          <a:p>
            <a:pPr marL="742950" indent="-742950">
              <a:buNone/>
            </a:pPr>
            <a:endParaRPr lang="ru-RU" sz="36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0655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Типы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компетентностно-ориентированных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заданий: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838200" y="2492897"/>
            <a:ext cx="10612438" cy="4131742"/>
          </a:xfrm>
        </p:spPr>
        <p:txBody>
          <a:bodyPr>
            <a:normAutofit fontScale="92500"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Определив тему предстоящего урока, подумайте, что в этой теме обучающимся уже известно, а что будет новым.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Подумайте, в чём будет заключаться личная значимость тех новых знаний, которые приобретут ученики на предстоящем уроке.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Сформулируйте ответы на все предыдущие вопросы обобщённо – в виде личностно-значимой проблемы.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9522" y="365125"/>
            <a:ext cx="11430080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Алгоритм составления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-ориентированных заданий: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1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quarter" idx="11"/>
          </p:nvPr>
        </p:nvSpPr>
        <p:spPr>
          <a:xfrm>
            <a:off x="838200" y="2492897"/>
            <a:ext cx="10612438" cy="4131742"/>
          </a:xfrm>
        </p:spPr>
        <p:txBody>
          <a:bodyPr>
            <a:normAutofit fontScale="92500"/>
          </a:bodyPr>
          <a:lstStyle/>
          <a:p>
            <a:pPr marL="514350" lvl="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4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Вспомните или придумайте какую-либо жизненную ситуацию, анализируя которую или действуя в которой ученики сами смогут осознать и сформулировать личностно значимую для них проблему.</a:t>
            </a:r>
          </a:p>
          <a:p>
            <a:pPr marL="514350" lvl="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4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Составьте текст, описав ситуацию. Это и будет условием задачи.</a:t>
            </a:r>
          </a:p>
          <a:p>
            <a:pPr marL="514350" lvl="0" indent="-5143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 startAt="4"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Сформулируйте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задания,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требующее анализа ситуации или осуществления соответствующих ситуации действий.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Алгоритм составления </a:t>
            </a:r>
            <a:r>
              <a:rPr lang="ru-RU" sz="4600" dirty="0" err="1" smtClean="0">
                <a:latin typeface="Times New Roman" pitchFamily="18" charset="0"/>
                <a:cs typeface="Times New Roman" pitchFamily="18" charset="0"/>
              </a:rPr>
              <a:t>компетентностно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-ориентированных заданий:</a:t>
            </a:r>
            <a:endParaRPr lang="ru-RU" sz="4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55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025373"/>
      </a:dk2>
      <a:lt2>
        <a:srgbClr val="E7E6E6"/>
      </a:lt2>
      <a:accent1>
        <a:srgbClr val="025373"/>
      </a:accent1>
      <a:accent2>
        <a:srgbClr val="0378A6"/>
      </a:accent2>
      <a:accent3>
        <a:srgbClr val="F2CB05"/>
      </a:accent3>
      <a:accent4>
        <a:srgbClr val="D6D6D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435</Words>
  <Application>Microsoft Office PowerPoint</Application>
  <PresentationFormat>Произвольный</PresentationFormat>
  <Paragraphs>62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Задания, направленные на формирование умений формулировать ситуацию математически и применять математические понятия, факты, процедуры.</vt:lpstr>
      <vt:lpstr>Цель выступления:</vt:lpstr>
      <vt:lpstr>Главные детерминанты эффективности формирования ФГ:</vt:lpstr>
      <vt:lpstr>Презентация PowerPoint</vt:lpstr>
      <vt:lpstr>Критерии заданий для формирования МГ:</vt:lpstr>
      <vt:lpstr>Компетентностно-ориентированное задание (контекстная задача):</vt:lpstr>
      <vt:lpstr>Типы компетентностно-ориентированных заданий:</vt:lpstr>
      <vt:lpstr>Алгоритм составления компетентностно-ориентированных заданий:</vt:lpstr>
      <vt:lpstr>Алгоритм составления компетентностно-ориентированных заданий:</vt:lpstr>
      <vt:lpstr>Алгоритм составления компетентностно-ориентированных заданий:</vt:lpstr>
      <vt:lpstr>Контекстная задача №1.</vt:lpstr>
      <vt:lpstr>Задание 1.</vt:lpstr>
      <vt:lpstr>Задание 2.</vt:lpstr>
      <vt:lpstr>Контекстная задача №2.</vt:lpstr>
      <vt:lpstr>Задание 1.</vt:lpstr>
      <vt:lpstr>Задание 2</vt:lpstr>
      <vt:lpstr>Задание 3</vt:lpstr>
      <vt:lpstr>Выводы:</vt:lpstr>
      <vt:lpstr>Презентация PowerPoint</vt:lpstr>
      <vt:lpstr>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Юрий Козырев</dc:creator>
  <cp:lastModifiedBy>учительская</cp:lastModifiedBy>
  <cp:revision>41</cp:revision>
  <dcterms:created xsi:type="dcterms:W3CDTF">2020-06-21T13:18:43Z</dcterms:created>
  <dcterms:modified xsi:type="dcterms:W3CDTF">2020-12-16T04:17:23Z</dcterms:modified>
</cp:coreProperties>
</file>