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0" r:id="rId2"/>
    <p:sldId id="281" r:id="rId3"/>
    <p:sldId id="282" r:id="rId4"/>
    <p:sldId id="271" r:id="rId5"/>
    <p:sldId id="279" r:id="rId6"/>
    <p:sldId id="276" r:id="rId7"/>
    <p:sldId id="273" r:id="rId8"/>
    <p:sldId id="275" r:id="rId9"/>
    <p:sldId id="269" r:id="rId10"/>
    <p:sldId id="270" r:id="rId11"/>
    <p:sldId id="259" r:id="rId12"/>
    <p:sldId id="264" r:id="rId13"/>
    <p:sldId id="256" r:id="rId14"/>
    <p:sldId id="257" r:id="rId15"/>
    <p:sldId id="268" r:id="rId16"/>
    <p:sldId id="267" r:id="rId17"/>
    <p:sldId id="260" r:id="rId18"/>
    <p:sldId id="262" r:id="rId19"/>
    <p:sldId id="278" r:id="rId20"/>
    <p:sldId id="27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102" y="-4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AE9369-9591-4DB5-A20A-61501F276437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6DB74-F211-4CBB-882F-2909E2DCF1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9517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012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9408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89914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228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4024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050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7573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6261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5951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3615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7855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24535-0884-465D-9893-7DCB2F609CAA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5ECBA-2F27-4BBF-97C8-008D9ADED5E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0040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445" y="1064870"/>
            <a:ext cx="1013942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Тема:</a:t>
            </a:r>
          </a:p>
          <a:p>
            <a:r>
              <a:rPr lang="ru-RU" sz="3600" b="1" dirty="0" smtClean="0"/>
              <a:t>«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математической грамотности учащихся начальной школы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текстовых заданий, основанных на местном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материале</a:t>
            </a:r>
            <a:r>
              <a:rPr lang="ru-RU" sz="3600" b="1" dirty="0" smtClean="0"/>
              <a:t>».</a:t>
            </a:r>
            <a:endParaRPr lang="ru-RU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523544" y="5139159"/>
            <a:ext cx="42126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«ССШ №2»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Мельник Наталья Ивановна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65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285" y="357808"/>
            <a:ext cx="10297732" cy="356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</a:pPr>
            <a:r>
              <a:rPr lang="ru-RU" sz="28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Умения</a:t>
            </a: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: </a:t>
            </a:r>
            <a:endParaRPr lang="ru-RU" sz="2800" u="sng" dirty="0" smtClean="0">
              <a:solidFill>
                <a:srgbClr val="000000"/>
              </a:solidFill>
              <a:latin typeface="Times New Roman" panose="02020603050405020304" pitchFamily="18" charset="0"/>
              <a:ea typeface="TimesNewRomanPSMT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v"/>
              <a:tabLst>
                <a:tab pos="542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находить и отбирать информацию,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отвечающую заданным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требованиям (выполнять задания);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вычисления и подсчеты, отбирать и упорядочивать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информацию;</a:t>
            </a:r>
            <a:endParaRPr lang="ru-RU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знания в повседневной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жизни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xmlns="" val="418945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1694" y="504966"/>
            <a:ext cx="868154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тексты. Используя содержание текстов: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Выполните задания.  Решите задачи.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6" descr="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941693" y="1874107"/>
            <a:ext cx="4491697" cy="2778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C:\Users\каб8\Downloads\SMLDYvcbTU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8681" y="1874107"/>
            <a:ext cx="4638675" cy="277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457739" y="4806290"/>
            <a:ext cx="2847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Посёлок </a:t>
            </a:r>
            <a:r>
              <a:rPr lang="ru-RU" sz="2800" b="1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33610" y="4806290"/>
            <a:ext cx="29288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Бассейн «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Аяхта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577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0770938"/>
              </p:ext>
            </p:extLst>
          </p:nvPr>
        </p:nvGraphicFramePr>
        <p:xfrm>
          <a:off x="914399" y="756291"/>
          <a:ext cx="9329531" cy="3836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7097">
                  <a:extLst>
                    <a:ext uri="{9D8B030D-6E8A-4147-A177-3AD203B41FA5}">
                      <a16:colId xmlns:a16="http://schemas.microsoft.com/office/drawing/2014/main" xmlns="" val="4134616511"/>
                    </a:ext>
                  </a:extLst>
                </a:gridCol>
                <a:gridCol w="4182240">
                  <a:extLst>
                    <a:ext uri="{9D8B030D-6E8A-4147-A177-3AD203B41FA5}">
                      <a16:colId xmlns:a16="http://schemas.microsoft.com/office/drawing/2014/main" xmlns="" val="3084130563"/>
                    </a:ext>
                  </a:extLst>
                </a:gridCol>
                <a:gridCol w="3040194">
                  <a:extLst>
                    <a:ext uri="{9D8B030D-6E8A-4147-A177-3AD203B41FA5}">
                      <a16:colId xmlns:a16="http://schemas.microsoft.com/office/drawing/2014/main" xmlns="" val="1185456840"/>
                    </a:ext>
                  </a:extLst>
                </a:gridCol>
              </a:tblGrid>
              <a:tr h="5481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</a:t>
                      </a:r>
                      <a:r>
                        <a:rPr lang="ru-RU" sz="28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трудности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3124998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0435808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1470631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8992668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5118695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57175003"/>
                  </a:ext>
                </a:extLst>
              </a:tr>
              <a:tr h="548106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9433106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50505" y="233071"/>
            <a:ext cx="79362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Ознакомьтесь с критериями и нормой отметки.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8696529"/>
              </p:ext>
            </p:extLst>
          </p:nvPr>
        </p:nvGraphicFramePr>
        <p:xfrm>
          <a:off x="463827" y="4816005"/>
          <a:ext cx="11092068" cy="170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678">
                  <a:extLst>
                    <a:ext uri="{9D8B030D-6E8A-4147-A177-3AD203B41FA5}">
                      <a16:colId xmlns:a16="http://schemas.microsoft.com/office/drawing/2014/main" xmlns="" val="3056577749"/>
                    </a:ext>
                  </a:extLst>
                </a:gridCol>
                <a:gridCol w="1848678">
                  <a:extLst>
                    <a:ext uri="{9D8B030D-6E8A-4147-A177-3AD203B41FA5}">
                      <a16:colId xmlns:a16="http://schemas.microsoft.com/office/drawing/2014/main" xmlns="" val="3817543769"/>
                    </a:ext>
                  </a:extLst>
                </a:gridCol>
                <a:gridCol w="1848678">
                  <a:extLst>
                    <a:ext uri="{9D8B030D-6E8A-4147-A177-3AD203B41FA5}">
                      <a16:colId xmlns:a16="http://schemas.microsoft.com/office/drawing/2014/main" xmlns="" val="3796311030"/>
                    </a:ext>
                  </a:extLst>
                </a:gridCol>
                <a:gridCol w="1848678">
                  <a:extLst>
                    <a:ext uri="{9D8B030D-6E8A-4147-A177-3AD203B41FA5}">
                      <a16:colId xmlns:a16="http://schemas.microsoft.com/office/drawing/2014/main" xmlns="" val="4094790481"/>
                    </a:ext>
                  </a:extLst>
                </a:gridCol>
                <a:gridCol w="1848678">
                  <a:extLst>
                    <a:ext uri="{9D8B030D-6E8A-4147-A177-3AD203B41FA5}">
                      <a16:colId xmlns:a16="http://schemas.microsoft.com/office/drawing/2014/main" xmlns="" val="428747965"/>
                    </a:ext>
                  </a:extLst>
                </a:gridCol>
                <a:gridCol w="1848678">
                  <a:extLst>
                    <a:ext uri="{9D8B030D-6E8A-4147-A177-3AD203B41FA5}">
                      <a16:colId xmlns:a16="http://schemas.microsoft.com/office/drawing/2014/main" xmlns="" val="9086868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Число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Выполнена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базовая часть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Ниже 4 баллов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5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6 - 7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8 - 9</a:t>
                      </a:r>
                      <a:r>
                        <a:rPr lang="ru-RU" sz="24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баллов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54115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Отметка 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3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4</a:t>
                      </a:r>
                      <a:endParaRPr lang="ru-RU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5</a:t>
                      </a:r>
                      <a:endParaRPr lang="ru-RU" sz="2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540897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7277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 flipH="1">
            <a:off x="2422971" y="220078"/>
            <a:ext cx="4481411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Поселок     </a:t>
            </a:r>
            <a:r>
              <a:rPr kumimoji="0" lang="ru-RU" altLang="ru-RU" sz="3200" b="1" i="0" u="none" strike="noStrike" cap="none" normalizeH="0" baseline="0" dirty="0" err="1" smtClean="0">
                <a:ln>
                  <a:noFill/>
                </a:ln>
                <a:solidFill>
                  <a:srgbClr val="92D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5" name="Рисунок 6" descr="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850826" y="951931"/>
            <a:ext cx="4108172" cy="2396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 flipH="1">
            <a:off x="174454" y="767265"/>
            <a:ext cx="7676372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Расстояние   от п.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 районного  центра 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гп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–Енисейский - 97км, до  г. Красноярска -707км.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Климат – резко континентальный,   средняя   многолетняя     температура января -26,20, июля  +16,20.   Среднегодовая   температура -5,30.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Посёлок расположен   на   реке   </a:t>
            </a:r>
            <a:r>
              <a:rPr kumimoji="0" lang="ru-RU" alt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 которая    является    притоком    р.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rgbClr val="41414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Подкаменная Тунгуска.</a:t>
            </a: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454" y="3710610"/>
            <a:ext cx="117370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Население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  состоянию    на   01.01.2020.  года  в   поселке   проживает,     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мужчин -77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endParaRPr lang="ru-RU" altLang="ru-RU" sz="24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женщин - 59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 в  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том числе детей - 30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пенсионеры - 46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деревне </a:t>
            </a:r>
            <a:r>
              <a:rPr lang="ru-RU" alt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Куромба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проживает 45 человек, в том числе мужчин </a:t>
            </a:r>
            <a:r>
              <a:rPr lang="ru-RU" alt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- 21</a:t>
            </a: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женщин - 24, в том числе детей - 9. 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Трудоспособное     население    в    основном      занято     охотой     и    рыболовством, а также работает в бюджетных учреждениях (школа, ФАП, клуб и библиотека, метеостанция). 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50779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3028" y="-306105"/>
            <a:ext cx="3327962" cy="936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-36195" algn="ctr">
              <a:lnSpc>
                <a:spcPct val="20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Бассейн «</a:t>
            </a:r>
            <a:r>
              <a:rPr lang="ru-RU" sz="3200" b="1" dirty="0" err="1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Аяхта</a:t>
            </a:r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391" y="1062805"/>
            <a:ext cx="11832609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Красноярский край, Северо-Енисейский район,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гп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Северо-Енисейский, </a:t>
            </a:r>
            <a:r>
              <a:rPr lang="ru-RU" sz="24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ул.Фабричная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1 Б.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Режим работы: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понедельник-воскресенье с 10:00 до 21:00.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Санитарный </a:t>
            </a: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день: 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понедельник каждого месяца с 08:00 до 15:00.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Основной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целью создания учреждения является: создание благоприятных условий для оздоровления Северо-Енисейского района, развитие массовой физической культуры и спорта, привлечение широких масс  населения к занятиям физической культурой и спортом.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Длина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бассейна составляет в длину 25 метров, ширина 11 метров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каб8\Downloads\SMLDYvcbTU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3325" y="84716"/>
            <a:ext cx="4638675" cy="277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аб8\Downloads\SMLDYvcbTU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3325" y="0"/>
            <a:ext cx="4638675" cy="277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3180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9845" y="5441737"/>
            <a:ext cx="10694504" cy="9614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*Санитарный день – 1) периодически назначаемый день проведения общей уборки и дезинфекции на предприятии (в учреждении). (Словарь медицинских терминов)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уборка, приборка, приведение в порядок, наведение порядка. (Словарь синонимов)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9114" y="546125"/>
            <a:ext cx="10866782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89535" algn="just">
              <a:lnSpc>
                <a:spcPct val="115000"/>
              </a:lnSpc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Чаша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бассейна поделена на  четыре плавательные дорожки, на каждой из которых может поместиться 8 человек.</a:t>
            </a:r>
          </a:p>
          <a:p>
            <a:pPr marR="89535" algn="just">
              <a:lnSpc>
                <a:spcPct val="115000"/>
              </a:lnSpc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Пропускная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бассейна 32 человека в час.</a:t>
            </a:r>
          </a:p>
          <a:p>
            <a:pPr marR="8953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Бассейн </a:t>
            </a: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оборудован всем необходимым инвентарем для приема граждан.</a:t>
            </a:r>
          </a:p>
        </p:txBody>
      </p:sp>
    </p:spTree>
    <p:extLst>
      <p:ext uri="{BB962C8B-B14F-4D97-AF65-F5344CB8AC3E}">
        <p14:creationId xmlns:p14="http://schemas.microsoft.com/office/powerpoint/2010/main" xmlns="" val="294215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2419" y="2170332"/>
            <a:ext cx="11842666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Сколько дней в ноябре обслуживает бассейн «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Аяхта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жителей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района?______________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какому времени в среду должны подъехать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вельминцы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в бассейне за 15 минут до его открытия? _____________</a:t>
            </a:r>
          </a:p>
          <a:p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419" y="354450"/>
            <a:ext cx="1220571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Выпишите двузначные числа, в которых 5 единиц первого разряда.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_________</a:t>
            </a: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Выпишите число, в котором 7 единиц первого разряда,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единиц второго разряда и 7 единиц третьего разряда. _______________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C:\Users\User\Documents\Downloads\unnamed.gif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85025" y="2867503"/>
            <a:ext cx="3771900" cy="2657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377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2247" y="331782"/>
            <a:ext cx="1649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r>
              <a:rPr lang="ru-RU" sz="2800" b="1" dirty="0"/>
              <a:t>1</a:t>
            </a:r>
            <a:r>
              <a:rPr lang="ru-RU" sz="2800" b="1" dirty="0" smtClean="0"/>
              <a:t>.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62247" y="901168"/>
            <a:ext cx="1091516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все жители п.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Куромбо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прибыли в бассейн.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ли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одновременно искупаться в бассейне?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473" y="3058137"/>
            <a:ext cx="16402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247" y="3722332"/>
            <a:ext cx="1184266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времени понадобится, чтобы все жители п.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Куромбо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могли поплавать в бассейне, если каждый находился в воде не более 1 часа?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_____________________________________________________________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2854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93912" y="0"/>
            <a:ext cx="3919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оценивания.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0669380"/>
              </p:ext>
            </p:extLst>
          </p:nvPr>
        </p:nvGraphicFramePr>
        <p:xfrm>
          <a:off x="397564" y="523220"/>
          <a:ext cx="11502888" cy="642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39">
                  <a:extLst>
                    <a:ext uri="{9D8B030D-6E8A-4147-A177-3AD203B41FA5}">
                      <a16:colId xmlns:a16="http://schemas.microsoft.com/office/drawing/2014/main" xmlns="" val="4134616511"/>
                    </a:ext>
                  </a:extLst>
                </a:gridCol>
                <a:gridCol w="1819207">
                  <a:extLst>
                    <a:ext uri="{9D8B030D-6E8A-4147-A177-3AD203B41FA5}">
                      <a16:colId xmlns:a16="http://schemas.microsoft.com/office/drawing/2014/main" xmlns="" val="3084130563"/>
                    </a:ext>
                  </a:extLst>
                </a:gridCol>
                <a:gridCol w="1819207">
                  <a:extLst>
                    <a:ext uri="{9D8B030D-6E8A-4147-A177-3AD203B41FA5}">
                      <a16:colId xmlns:a16="http://schemas.microsoft.com/office/drawing/2014/main" xmlns="" val="1185456840"/>
                    </a:ext>
                  </a:extLst>
                </a:gridCol>
                <a:gridCol w="5920235">
                  <a:extLst>
                    <a:ext uri="{9D8B030D-6E8A-4147-A177-3AD203B41FA5}">
                      <a16:colId xmlns:a16="http://schemas.microsoft.com/office/drawing/2014/main" xmlns="" val="30396810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задания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сложность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баллы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комментарии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3124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45, 25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0435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147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(первый понедельник – санитарный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день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38992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Задание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9.45, без 15 девять, без четверти 9.</a:t>
                      </a:r>
                    </a:p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 – 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2-3 ответа.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 </a:t>
                      </a:r>
                      <a:r>
                        <a:rPr lang="ru-RU" sz="180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1 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ответ.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851186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Решение.</a:t>
                      </a:r>
                    </a:p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77+59+45=181(ч) – проживает в п. </a:t>
                      </a:r>
                      <a:r>
                        <a:rPr lang="ru-RU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Вельмо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д. </a:t>
                      </a:r>
                      <a:r>
                        <a:rPr lang="ru-RU" sz="1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Куромбо</a:t>
                      </a: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больше, чем 32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Ответ: не смогут искупаться в бассейне одновременно.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 – решение и ответ верный.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 – допущена 1 ошибка в вычислении.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 – записан правильный ответ с объяснением.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57175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: 32 = 5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(ч) (остаток 21 человек)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Ответ: 6 часов.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 – решение и ответ записаны верно.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 – допущена ошибка в вычислении.</a:t>
                      </a:r>
                    </a:p>
                    <a:p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1б – записан правильный ответ с объяснением.</a:t>
                      </a:r>
                    </a:p>
                    <a:p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943310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35712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09913" y="633602"/>
            <a:ext cx="10008243" cy="653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v"/>
              <a:tabLst>
                <a:tab pos="542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отбирать информацию, отвечающую заданным требованиям (выполнять задания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Задание1, 2  – 60%</a:t>
            </a: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v"/>
              <a:tabLst>
                <a:tab pos="542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различные вычисления и подсчеты, отбирать и упорядочивать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 (Б).</a:t>
            </a: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Задание 3 – 70%</a:t>
            </a: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Задание 4 – 70 % (1балл), 20% (2 балла)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just">
              <a:lnSpc>
                <a:spcPct val="115000"/>
              </a:lnSpc>
              <a:buFont typeface="Wingdings" panose="05000000000000000000" pitchFamily="2" charset="2"/>
              <a:buChar char="v"/>
              <a:tabLst>
                <a:tab pos="542925" algn="l"/>
              </a:tabLs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 различные вычисления и подсчеты, отбирать и упорядочивать информацию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(П).</a:t>
            </a: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Задание 5 – 20%. Правильный, но не полный ответ – 60%.</a:t>
            </a: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Задание 6 – 50%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endParaRPr lang="ru-RU" sz="2800" dirty="0"/>
          </a:p>
          <a:p>
            <a:pPr algn="just">
              <a:lnSpc>
                <a:spcPct val="115000"/>
              </a:lnSpc>
              <a:tabLst>
                <a:tab pos="542925" algn="l"/>
              </a:tabLs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5489" y="110382"/>
            <a:ext cx="4994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своения умений.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753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97" r="4154" b="4641"/>
          <a:stretch/>
        </p:blipFill>
        <p:spPr>
          <a:xfrm>
            <a:off x="108953" y="0"/>
            <a:ext cx="4356871" cy="62503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629"/>
          <a:stretch/>
        </p:blipFill>
        <p:spPr>
          <a:xfrm rot="21167190">
            <a:off x="4129602" y="266220"/>
            <a:ext cx="3442038" cy="52375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747" b="2616"/>
          <a:stretch/>
        </p:blipFill>
        <p:spPr>
          <a:xfrm rot="21398250">
            <a:off x="6450243" y="829616"/>
            <a:ext cx="3442038" cy="532435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253" b="2616"/>
          <a:stretch/>
        </p:blipFill>
        <p:spPr>
          <a:xfrm>
            <a:off x="8666120" y="1405273"/>
            <a:ext cx="3442038" cy="52896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70344" y="6321174"/>
            <a:ext cx="58061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выполнения проекта 9. 10 – 23.10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43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9442" y="666354"/>
            <a:ext cx="102513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Работать с информацией, представленной в разных текстах.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Работать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нетрадиционным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задачей, отличной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текстовой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которой известен способ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Отбирать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информацию, если задача содержит избыточную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еготовность вычленять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аспекты из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существенную информацию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обрабатывать, используя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математические знания.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732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097" r="4154" b="4641"/>
          <a:stretch/>
        </p:blipFill>
        <p:spPr>
          <a:xfrm>
            <a:off x="97378" y="150470"/>
            <a:ext cx="4356871" cy="62503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009" r="2809" b="3966"/>
          <a:stretch/>
        </p:blipFill>
        <p:spPr>
          <a:xfrm rot="21200437">
            <a:off x="3206999" y="201574"/>
            <a:ext cx="3345333" cy="56252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216" r="2473" b="6666"/>
          <a:stretch/>
        </p:blipFill>
        <p:spPr>
          <a:xfrm rot="21139998">
            <a:off x="3989806" y="1618871"/>
            <a:ext cx="3356908" cy="52201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28" r="7181" b="5147"/>
          <a:stretch/>
        </p:blipFill>
        <p:spPr>
          <a:xfrm rot="21294045">
            <a:off x="6871854" y="47101"/>
            <a:ext cx="3194862" cy="50697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890" r="1464" b="2278"/>
          <a:stretch/>
        </p:blipFill>
        <p:spPr>
          <a:xfrm>
            <a:off x="9040672" y="925974"/>
            <a:ext cx="3391632" cy="547482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916" r="456" b="1603"/>
          <a:stretch/>
        </p:blipFill>
        <p:spPr>
          <a:xfrm>
            <a:off x="7361775" y="2029394"/>
            <a:ext cx="3426356" cy="538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050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02" t="3470" r="17033" b="18731"/>
          <a:stretch/>
        </p:blipFill>
        <p:spPr>
          <a:xfrm rot="16200000">
            <a:off x="4107581" y="-2578835"/>
            <a:ext cx="3179929" cy="94851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97474" y="4650327"/>
            <a:ext cx="25076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Вика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Михно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05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332" t="31875" r="14546" b="26572"/>
          <a:stretch/>
        </p:blipFill>
        <p:spPr>
          <a:xfrm>
            <a:off x="928048" y="0"/>
            <a:ext cx="10454185" cy="27022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8048" y="2838734"/>
            <a:ext cx="6219825" cy="37814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19627" y="5399569"/>
            <a:ext cx="314445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Бескоровайный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38481" y="1562582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?</a:t>
            </a:r>
            <a:endParaRPr lang="ru-RU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2201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82"/>
          <a:stretch/>
        </p:blipFill>
        <p:spPr>
          <a:xfrm rot="16200000">
            <a:off x="3886869" y="-2606696"/>
            <a:ext cx="4073706" cy="9568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78643" y="2691576"/>
            <a:ext cx="786087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Известно, что в п.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Вельмо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д.Куромбо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проживает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181 человек.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99547" y="4626591"/>
            <a:ext cx="5250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Бескоровайный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77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706" t="8141" r="25771" b="7734"/>
          <a:stretch/>
        </p:blipFill>
        <p:spPr>
          <a:xfrm>
            <a:off x="136476" y="300249"/>
            <a:ext cx="5663821" cy="423080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62" t="2985" r="28435" b="10719"/>
          <a:stretch/>
        </p:blipFill>
        <p:spPr>
          <a:xfrm>
            <a:off x="6073254" y="245658"/>
            <a:ext cx="5882186" cy="43399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55891" y="5199797"/>
            <a:ext cx="3074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Лиза Путилина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792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71" t="3671" r="8146" b="9952"/>
          <a:stretch/>
        </p:blipFill>
        <p:spPr>
          <a:xfrm>
            <a:off x="308322" y="196769"/>
            <a:ext cx="5316973" cy="47919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60" t="3208" b="7172"/>
          <a:stretch/>
        </p:blipFill>
        <p:spPr>
          <a:xfrm>
            <a:off x="6111434" y="0"/>
            <a:ext cx="4791919" cy="5486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84111" y="5683169"/>
            <a:ext cx="2940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Демьян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Мацак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40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34887"/>
            <a:ext cx="1151693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Класс: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4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Предмет</a:t>
            </a:r>
            <a:r>
              <a:rPr lang="ru-RU" sz="28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Математика.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Тема: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Числа, которые больше 1000. Величины.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800" u="sng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Уровень </a:t>
            </a:r>
            <a:r>
              <a:rPr lang="ru-RU" sz="28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грамотности: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1 – знание: назвать.</a:t>
            </a:r>
          </a:p>
          <a:p>
            <a:pPr indent="450215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                                     2 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понимание: объяснить.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NewRomanPSMT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                                      3 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-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NewRomanPSMT"/>
                <a:cs typeface="Times New Roman" panose="02020603050405020304" pitchFamily="18" charset="0"/>
              </a:rPr>
              <a:t>использование: применить, решить.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0850" indent="449263" algn="just">
              <a:lnSpc>
                <a:spcPct val="115000"/>
              </a:lnSpc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задании задействованы две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оставляющие математической грамотности: </a:t>
            </a:r>
          </a:p>
          <a:p>
            <a:pPr marL="908050" indent="-4572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находить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отбирать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информацию, </a:t>
            </a:r>
          </a:p>
          <a:p>
            <a:pPr marL="908050" indent="-45720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арифметические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и использование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информации.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NewRomanPSM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996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969</Words>
  <Application>Microsoft Office PowerPoint</Application>
  <PresentationFormat>Произвольный</PresentationFormat>
  <Paragraphs>170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каб 8</cp:lastModifiedBy>
  <cp:revision>69</cp:revision>
  <dcterms:created xsi:type="dcterms:W3CDTF">2020-11-16T21:57:38Z</dcterms:created>
  <dcterms:modified xsi:type="dcterms:W3CDTF">2020-11-27T01:54:55Z</dcterms:modified>
</cp:coreProperties>
</file>