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  <p:sldMasterId id="2147483677" r:id="rId2"/>
  </p:sldMasterIdLst>
  <p:sldIdLst>
    <p:sldId id="256" r:id="rId3"/>
    <p:sldId id="258" r:id="rId4"/>
    <p:sldId id="275" r:id="rId5"/>
    <p:sldId id="271" r:id="rId6"/>
    <p:sldId id="261" r:id="rId7"/>
    <p:sldId id="276" r:id="rId8"/>
    <p:sldId id="266" r:id="rId9"/>
    <p:sldId id="272" r:id="rId10"/>
    <p:sldId id="267" r:id="rId11"/>
    <p:sldId id="269" r:id="rId12"/>
    <p:sldId id="268" r:id="rId13"/>
    <p:sldId id="270" r:id="rId14"/>
    <p:sldId id="27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990033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08" autoAdjust="0"/>
    <p:restoredTop sz="94581" autoAdjust="0"/>
  </p:normalViewPr>
  <p:slideViewPr>
    <p:cSldViewPr>
      <p:cViewPr>
        <p:scale>
          <a:sx n="75" d="100"/>
          <a:sy n="75" d="100"/>
        </p:scale>
        <p:origin x="-1374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ECB699C-66E9-478C-A0C9-14DDDC44B189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6ED6F0-F452-48A5-8107-42C5D35182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9D5592C-8438-4B62-B0B0-308A0E6166B8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DED19B-4BFD-40A8-87B6-72CEA29498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DCEE80-46A7-420D-9199-B8ACEBBE8767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B39333-9717-414C-A62B-B62ED30913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5F33B83-926E-483D-8EF0-1D13392A1917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9BB9D3E-18F5-46A2-A623-BE568F82BB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grpSp>
        <p:nvGrpSpPr>
          <p:cNvPr id="6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7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D79DC-BDFC-43DC-95D6-75E57D1F02B4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EF93BE-9BE4-4AC2-A576-A14896975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F4B45-10F7-494D-8E0A-39C0C43D2288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D92DE-E2E1-4CD6-A9C8-B8E41AE44F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AD26F4-968C-4F0B-B2C2-6DAB50B2193C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45EBCF-4079-4595-BDD4-A2300F9F027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2A63A7-86C6-4496-8215-93288E21831D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14ED6-943A-4D7B-A2D5-51DDDDF1EB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439CED-0825-41D1-A4F2-D9FF2ECE0E78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989CD-F152-45DC-B2CB-9F3C8E1446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B3231A-E86D-4738-A65C-6C9D7B091E06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FFA806-CF2C-4427-8CCE-32B0255F21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7B07B3-A155-4DFE-886E-D2875E4547BC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116B6-AC46-4FF9-8410-4D60A26E97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B6FB3B-E3F1-4BF4-B438-9CB1AD5358C1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84A6B9-C3F4-4862-854B-11F755EC13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E6CC20-875B-4851-A087-9C22080A68A7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808789-4227-418B-AFAC-D2C33CF1B9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D2EB48-774B-41DD-AA72-6245C770B765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B4471-4710-4677-B42D-E3C3B2A96B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1F7605A-D9B5-4724-A9FF-7EFD6844D725}" type="datetimeFigureOut">
              <a:rPr lang="ru-RU"/>
              <a:pPr/>
              <a:t>16.12.2020</a:t>
            </a:fld>
            <a:endParaRPr lang="ru-RU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8AB9762-8FF3-4E47-B977-0DAA9CD698D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2867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9" name="Дата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3742E7E-BFF4-4E17-9593-62CEB178AE9A}" type="datetimeFigureOut">
              <a:rPr lang="ru-RU"/>
              <a:pPr>
                <a:defRPr/>
              </a:pPr>
              <a:t>16.12.2020</a:t>
            </a:fld>
            <a:endParaRPr lang="ru-RU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609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84D697-D6CC-493E-B6B3-22BB88A260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865161" y="2212967"/>
            <a:ext cx="7851648" cy="1828800"/>
          </a:xfrm>
          <a:noFill/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3600" b="1" kern="12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Формирование математической грамотности на уроках математики в основной школе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28688" y="928688"/>
            <a:ext cx="7500937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sz="200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«Северо-Енисейская средняя школа №2»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29000" y="4929188"/>
            <a:ext cx="528637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ru-RU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Учитель математики и информатики </a:t>
            </a:r>
          </a:p>
          <a:p>
            <a:r>
              <a:rPr lang="ru-RU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Платонова Ирина Васильевна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0"/>
            <a:ext cx="8229600" cy="368280"/>
          </a:xfrm>
        </p:spPr>
        <p:txBody>
          <a:bodyPr lIns="0" rIns="0" bIns="0" anchor="b">
            <a:normAutofit fontScale="90000"/>
          </a:bodyPr>
          <a:lstStyle/>
          <a:p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Задание №7 ВПР по математике 7 класс</a:t>
            </a:r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571472" y="4826675"/>
            <a:ext cx="8358229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Область содержания: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неопределенность и данные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Мыслительная деятельность: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применить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Объект оценки: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умение извлекать информацию, представленную на диаграмме и отражающую характеристики реальных объектов; выполнять оценку, прикидку 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сложности: 1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Формат ответа: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 кратким ответом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 выполнения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справились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65%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643833" cy="4152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0"/>
            <a:ext cx="8229600" cy="366713"/>
          </a:xfrm>
        </p:spPr>
        <p:txBody>
          <a:bodyPr lIns="0" rIns="0" bIns="0" anchor="b">
            <a:normAutofit fontScale="90000"/>
          </a:bodyPr>
          <a:lstStyle/>
          <a:p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№15, ВПР по математике 7 класс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8286776" cy="703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2357422" y="3929066"/>
            <a:ext cx="5286412" cy="2723823"/>
          </a:xfrm>
          <a:prstGeom prst="rect">
            <a:avLst/>
          </a:prstGeom>
          <a:solidFill>
            <a:schemeClr val="accent1"/>
          </a:soli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Область содержания: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изменение и зависимости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Мыслительная деятельность: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интерпретировать</a:t>
            </a: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сложности: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spcBef>
                <a:spcPts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Объект оценки: умение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иллюстрировать  с  помощью  графика реальную зависимость или процесс по их характеристикам 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Формат ответа: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 развернутым ответом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 выполнения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справились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61%</a:t>
            </a:r>
          </a:p>
          <a:p>
            <a:pPr>
              <a:spcBef>
                <a:spcPct val="50000"/>
              </a:spcBef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28596" y="0"/>
            <a:ext cx="8229600" cy="438150"/>
          </a:xfrm>
        </p:spPr>
        <p:txBody>
          <a:bodyPr lIns="0" rIns="0" bIns="0" anchor="b"/>
          <a:lstStyle/>
          <a:p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Задание №6,  ВПР по математике 8 класс </a:t>
            </a: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57158" y="428604"/>
            <a:ext cx="8342654" cy="5468600"/>
          </a:xfrm>
        </p:spPr>
      </p:pic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0" y="5929330"/>
            <a:ext cx="9144000" cy="149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Область содержания: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изменения и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зависимости.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Мыслительная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деятельность: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применить.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Уровень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сложности: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Объект оценки: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умение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извлекать,  интерпретировать информацию,  представленную  на графиках, отражающую  свойства  и  характеристики  реальных  процессов и явлений 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 ответа: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с развернутым ответом</a:t>
            </a:r>
            <a:endParaRPr lang="en-US" sz="1600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57356" y="2500306"/>
            <a:ext cx="57150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7662" y="137350"/>
            <a:ext cx="8305801" cy="724649"/>
          </a:xfrm>
          <a:noFill/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3600" kern="1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en-US" sz="3600" kern="1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3600" kern="12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-2021</a:t>
            </a:r>
          </a:p>
        </p:txBody>
      </p:sp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323850" y="1125538"/>
            <a:ext cx="8215313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Математическая грамотность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– это способность человека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мыслить математически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формулировать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применять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интерпретировать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математику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для решения задач в разнообразных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практических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контекстах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Она включает в себя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понятия, процедуры, факты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а также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инструменты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описания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объяснения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предсказания явлений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400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Она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помогает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людям понять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роль математики в мире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высказывать хорошо обоснованные суждения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принимать решения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, которые должны принимать конструктивные, активные и размышляющие граждане в 21 веке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2000" b="1">
                <a:solidFill>
                  <a:schemeClr val="accent2"/>
                </a:solidFill>
                <a:latin typeface="Times New Roman" pitchFamily="18" charset="0"/>
              </a:rPr>
              <a:t>Сопоставление </a:t>
            </a:r>
            <a:r>
              <a:rPr lang="en-US" sz="2000" b="1">
                <a:solidFill>
                  <a:schemeClr val="accent2"/>
                </a:solidFill>
                <a:latin typeface="Times New Roman" pitchFamily="18" charset="0"/>
              </a:rPr>
              <a:t>PISA</a:t>
            </a:r>
            <a:r>
              <a:rPr lang="ru-RU" sz="2000" b="1">
                <a:solidFill>
                  <a:schemeClr val="accent2"/>
                </a:solidFill>
                <a:latin typeface="Times New Roman" pitchFamily="18" charset="0"/>
              </a:rPr>
              <a:t> и ФГОС</a:t>
            </a:r>
            <a:r>
              <a:rPr lang="ru-RU" sz="2000">
                <a:solidFill>
                  <a:schemeClr val="accent2"/>
                </a:solidFill>
                <a:latin typeface="Times New Roman" pitchFamily="18" charset="0"/>
              </a:rPr>
              <a:t/>
            </a:r>
            <a:br>
              <a:rPr lang="ru-RU" sz="200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2000">
                <a:solidFill>
                  <a:schemeClr val="accent2"/>
                </a:solidFill>
                <a:latin typeface="Times New Roman" pitchFamily="18" charset="0"/>
              </a:rPr>
              <a:t>(на примере математической грамотности)</a:t>
            </a:r>
          </a:p>
        </p:txBody>
      </p:sp>
      <p:graphicFrame>
        <p:nvGraphicFramePr>
          <p:cNvPr id="45087" name="Group 31"/>
          <p:cNvGraphicFramePr>
            <a:graphicFrameLocks noGrp="1"/>
          </p:cNvGraphicFramePr>
          <p:nvPr>
            <p:ph idx="1"/>
          </p:nvPr>
        </p:nvGraphicFramePr>
        <p:xfrm>
          <a:off x="468313" y="1052513"/>
          <a:ext cx="8229600" cy="5546408"/>
        </p:xfrm>
        <a:graphic>
          <a:graphicData uri="http://schemas.openxmlformats.org/drawingml/2006/table">
            <a:tbl>
              <a:tblPr/>
              <a:tblGrid>
                <a:gridCol w="2459037"/>
                <a:gridCol w="5770563"/>
              </a:tblGrid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PISA</a:t>
                      </a:r>
                      <a:endParaRPr kumimoji="0" lang="ru-RU" sz="2200" b="1" i="0" u="none" strike="noStrike" cap="none" normalizeH="0" baseline="0" smtClean="0">
                        <a:ln>
                          <a:noFill/>
                        </a:ln>
                        <a:solidFill>
                          <a:srgbClr val="9900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ФГОС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  <a:tr h="5119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Математическая грамотность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– это способность человека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формулировать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применять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интерпретировать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математику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разнообразных контекстах. Она включает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математические рассуждения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математических понятий, процедур, фактов и инструментов,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чтобы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описать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объяснить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и </a:t>
                      </a: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предсказать явления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умений работать с учебным математическим текстом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(анализировать, извлекать необходимую информацию),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точно и грамотно излагать свои мысли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применением математической  терминологии и символики,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проводить классификации, логические обоснования, доказательство математических утверждений;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решение сюжетных задач разных типов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все арифметические действия;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развитие умений применять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полученные результаты, методы для решения задач практического характера и задач из смежных дисциплин с использованием при необходимости справочных материалов, компьютера, пользоваться оценкой и прикидкой при практических расчетах;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способа поиска решения задач, в котором рассуждение строится на от условия к требованию или от требования к условию;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составление плана решения задачи, выделение этапов ее решения, </a:t>
                      </a: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интерпретация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вычислительных результатов в задаче, исследование полученного решения задачи.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4"/>
          <p:cNvSpPr>
            <a:spLocks noGrp="1"/>
          </p:cNvSpPr>
          <p:nvPr>
            <p:ph type="title" idx="4294967295"/>
          </p:nvPr>
        </p:nvSpPr>
        <p:spPr>
          <a:xfrm>
            <a:off x="457200" y="355600"/>
            <a:ext cx="7758113" cy="714375"/>
          </a:xfrm>
        </p:spPr>
        <p:txBody>
          <a:bodyPr lIns="0" rIns="0" bIns="0" anchor="b"/>
          <a:lstStyle/>
          <a:p>
            <a:r>
              <a:rPr lang="ru-RU" sz="2300">
                <a:solidFill>
                  <a:schemeClr val="accent2"/>
                </a:solidFill>
                <a:latin typeface="Times New Roman" pitchFamily="18" charset="0"/>
              </a:rPr>
              <a:t>Модель математической грамотности</a:t>
            </a:r>
            <a:r>
              <a:rPr lang="en-US" sz="2300">
                <a:solidFill>
                  <a:schemeClr val="accent2"/>
                </a:solidFill>
                <a:latin typeface="Times New Roman" pitchFamily="18" charset="0"/>
              </a:rPr>
              <a:t>.</a:t>
            </a:r>
            <a:r>
              <a:rPr lang="ru-RU" sz="2300">
                <a:solidFill>
                  <a:schemeClr val="accent2"/>
                </a:solidFill>
                <a:latin typeface="Times New Roman" pitchFamily="18" charset="0"/>
              </a:rPr>
              <a:t> </a:t>
            </a:r>
            <a:r>
              <a:rPr lang="en-US" sz="2300">
                <a:solidFill>
                  <a:schemeClr val="accent2"/>
                </a:solidFill>
                <a:latin typeface="Times New Roman" pitchFamily="18" charset="0"/>
              </a:rPr>
              <a:t>PISA</a:t>
            </a:r>
            <a:endParaRPr lang="ru-RU" sz="2300">
              <a:solidFill>
                <a:schemeClr val="accent2"/>
              </a:solidFill>
              <a:latin typeface="Times New Roman" pitchFamily="18" charset="0"/>
            </a:endParaRPr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844675"/>
            <a:ext cx="8229600" cy="369093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188913"/>
            <a:ext cx="6696075" cy="849312"/>
          </a:xfrm>
        </p:spPr>
        <p:txBody>
          <a:bodyPr lIns="0" rIns="0" bIns="0" anchor="b"/>
          <a:lstStyle/>
          <a:p>
            <a:pPr algn="l"/>
            <a:r>
              <a:rPr lang="ru-RU" sz="20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Общая характеристика заданий для оценки и формирования математической грамотности</a:t>
            </a:r>
            <a:endParaRPr lang="ru-RU" sz="130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44675"/>
            <a:ext cx="9144000" cy="416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0"/>
            <a:ext cx="3059112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Заголовок 1"/>
          <p:cNvSpPr>
            <a:spLocks/>
          </p:cNvSpPr>
          <p:nvPr/>
        </p:nvSpPr>
        <p:spPr bwMode="auto">
          <a:xfrm>
            <a:off x="179388" y="188913"/>
            <a:ext cx="6696075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rIns="0" bIns="0" anchor="b"/>
          <a:lstStyle/>
          <a:p>
            <a:r>
              <a:rPr lang="ru-RU" sz="2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Общая характеристика заданий для оценки и формирования математической грамотности</a:t>
            </a:r>
            <a:endParaRPr lang="ru-RU" sz="13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0"/>
            <a:ext cx="3059112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0" y="1142984"/>
            <a:ext cx="91440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698500" indent="-342900">
              <a:buFontTx/>
              <a:buAutoNum type="arabicPeriod"/>
            </a:pP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Область содержания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пространство и форма; изменение и зависимости; неопределенность и данные; количество. </a:t>
            </a:r>
          </a:p>
          <a:p>
            <a:pPr marL="698500" indent="-34290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698500" indent="-3429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Контекст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общественная жизнь; личная жизнь; образование/профессиональная деятельность; научная деятельность. </a:t>
            </a:r>
          </a:p>
          <a:p>
            <a:pPr marL="698500" indent="-34290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698500" indent="-3429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Мыслительная деятельность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формулировать; применять; интерпретировать. </a:t>
            </a:r>
          </a:p>
          <a:p>
            <a:pPr marL="698500" indent="-342900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698500" indent="-342900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Объект оценки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(предметный результат): например, чтение графиков реальных зависимостей. </a:t>
            </a:r>
          </a:p>
          <a:p>
            <a:pPr marL="6985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Уровень сложности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1, 2 или 3. </a:t>
            </a:r>
          </a:p>
          <a:p>
            <a:pPr marL="6985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Формат ответа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: с развёрнутым ответом; с выбором ответа; с кратким ответом. </a:t>
            </a:r>
          </a:p>
          <a:p>
            <a:pPr marL="698500" indent="-3429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Критерии оценивания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(1 или 2 балла): полный ответ – 2 балла, частично верный ответ – 1 балл.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0"/>
            <a:ext cx="8229600" cy="333375"/>
          </a:xfrm>
        </p:spPr>
        <p:txBody>
          <a:bodyPr lIns="0" rIns="0" bIns="0" anchor="b"/>
          <a:lstStyle/>
          <a:p>
            <a:r>
              <a:rPr lang="ru-RU" sz="2300">
                <a:solidFill>
                  <a:schemeClr val="accent2"/>
                </a:solidFill>
              </a:rPr>
              <a:t>Задание № 11 ВПР по математике, 5 класс</a:t>
            </a: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3375"/>
            <a:ext cx="7129462" cy="52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462" name="Text Box 4"/>
          <p:cNvSpPr txBox="1">
            <a:spLocks noChangeArrowheads="1"/>
          </p:cNvSpPr>
          <p:nvPr/>
        </p:nvSpPr>
        <p:spPr bwMode="auto">
          <a:xfrm>
            <a:off x="0" y="5519738"/>
            <a:ext cx="9144000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Область содержания: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неопределенность и данные.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Мыслительная деятельность: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применить, интерпретировать.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Объект оценки: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умение извлекать, интерпретировать информацию, представленную на диаграмме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Уровень сложности: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1, 2.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Формат ответа: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с кратким ответом.</a:t>
            </a:r>
          </a:p>
          <a:p>
            <a:pPr>
              <a:spcBef>
                <a:spcPct val="10000"/>
              </a:spcBef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Результат выполнения: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11.1 – справились 96%,  11.2 – справились 71%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8229600" cy="334962"/>
          </a:xfrm>
        </p:spPr>
        <p:txBody>
          <a:bodyPr lIns="0" rIns="0" bIns="0" anchor="b"/>
          <a:lstStyle/>
          <a:p>
            <a:r>
              <a:rPr lang="ru-RU" sz="24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Задание № 11 ВПР по математике, 5 класс</a:t>
            </a:r>
          </a:p>
        </p:txBody>
      </p:sp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0" y="4149725"/>
            <a:ext cx="9144000" cy="2446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Вопросы:</a:t>
            </a:r>
          </a:p>
          <a:p>
            <a:pPr>
              <a:spcBef>
                <a:spcPct val="500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-Во сколько раз содержание одного лебедя дороже содержания павлина? (1 уровень, применить)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Сколько денег нужно директору зоопарка, чтобы прокормить одну белку и двух ежей с 1 октября по 15 декабря? (2 уровень, интерпретировать)</a:t>
            </a:r>
          </a:p>
          <a:p>
            <a:pPr>
              <a:spcBef>
                <a:spcPct val="50000"/>
              </a:spcBef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Хватит ли 500 рублей, чтобы прокормить двух лебедей и одного павлина неделю? (3 уровень, интерпретировать, рассуждать)</a:t>
            </a: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620713"/>
            <a:ext cx="621030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188913"/>
            <a:ext cx="8229600" cy="382567"/>
          </a:xfrm>
        </p:spPr>
        <p:txBody>
          <a:bodyPr lIns="0" rIns="0" bIns="0" anchor="b">
            <a:normAutofit fontScale="90000"/>
          </a:bodyPr>
          <a:lstStyle/>
          <a:p>
            <a:r>
              <a:rPr lang="ru-RU" sz="2700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Задание №6 ВПР по математике, 6 класс</a:t>
            </a:r>
          </a:p>
        </p:txBody>
      </p:sp>
      <p:sp>
        <p:nvSpPr>
          <p:cNvPr id="21507" name="Text Box 4"/>
          <p:cNvSpPr txBox="1">
            <a:spLocks noChangeArrowheads="1"/>
          </p:cNvSpPr>
          <p:nvPr/>
        </p:nvSpPr>
        <p:spPr bwMode="auto">
          <a:xfrm>
            <a:off x="6500826" y="785795"/>
            <a:ext cx="2500312" cy="540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Область содержания: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неопределенность и данные</a:t>
            </a:r>
          </a:p>
          <a:p>
            <a:pPr>
              <a:spcBef>
                <a:spcPts val="6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Мыслительная деятельность: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применить</a:t>
            </a:r>
          </a:p>
          <a:p>
            <a:pPr>
              <a:spcBef>
                <a:spcPts val="600"/>
              </a:spcBef>
            </a:pPr>
            <a:r>
              <a:rPr lang="ru-RU" dirty="0">
                <a:latin typeface="Times New Roman" pitchFamily="18" charset="0"/>
              </a:rPr>
              <a:t>Объект оценки: </a:t>
            </a:r>
            <a:r>
              <a:rPr lang="ru-RU" i="1" dirty="0">
                <a:latin typeface="Times New Roman" pitchFamily="18" charset="0"/>
              </a:rPr>
              <a:t>умение извлекать информацию, представленную на диаграмме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Уровень сложности: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spcBef>
                <a:spcPts val="6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Формат ответа: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с кратким ответом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Результат выполнения:</a:t>
            </a:r>
          </a:p>
          <a:p>
            <a:pPr>
              <a:spcBef>
                <a:spcPts val="600"/>
              </a:spcBef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справились 81%</a:t>
            </a:r>
          </a:p>
          <a:p>
            <a:pPr>
              <a:spcBef>
                <a:spcPct val="50000"/>
              </a:spcBef>
            </a:pPr>
            <a:endParaRPr lang="ru-RU" dirty="0"/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323850" y="5516563"/>
            <a:ext cx="8501063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Вопросы:</a:t>
            </a: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Каких отметок больше «4» и «5» или «2» и «3»? И на сколько?</a:t>
            </a:r>
          </a:p>
          <a:p>
            <a:pPr>
              <a:buFontTx/>
              <a:buChar char="-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Сколько человек справились с работой?</a:t>
            </a:r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6156325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626</TotalTime>
  <Words>749</Words>
  <Application>Microsoft Office PowerPoint</Application>
  <PresentationFormat>Экран (4:3)</PresentationFormat>
  <Paragraphs>68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Оформление по умолчанию</vt:lpstr>
      <vt:lpstr>Поток</vt:lpstr>
      <vt:lpstr>Формирование математической грамотности на уроках математики в основной школе</vt:lpstr>
      <vt:lpstr>Определение PISA-2021</vt:lpstr>
      <vt:lpstr>Сопоставление PISA и ФГОС (на примере математической грамотности)</vt:lpstr>
      <vt:lpstr>Модель математической грамотности. PISA</vt:lpstr>
      <vt:lpstr>Общая характеристика заданий для оценки и формирования математической грамотности</vt:lpstr>
      <vt:lpstr>Слайд 6</vt:lpstr>
      <vt:lpstr>Задание № 11 ВПР по математике, 5 класс</vt:lpstr>
      <vt:lpstr>Задание № 11 ВПР по математике, 5 класс</vt:lpstr>
      <vt:lpstr>Задание №6 ВПР по математике, 6 класс</vt:lpstr>
      <vt:lpstr>Задание №7 ВПР по математике 7 класс</vt:lpstr>
      <vt:lpstr>Задание №15, ВПР по математике 7 класс</vt:lpstr>
      <vt:lpstr>Задание №6,  ВПР по математике 8 класс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математической грамотности на уроках математики в основной школе</dc:title>
  <dc:creator>Замдиректрора по УР</dc:creator>
  <cp:lastModifiedBy>Замдиректрора по УР</cp:lastModifiedBy>
  <cp:revision>24</cp:revision>
  <dcterms:created xsi:type="dcterms:W3CDTF">2020-11-18T06:57:51Z</dcterms:created>
  <dcterms:modified xsi:type="dcterms:W3CDTF">2020-12-16T07:12:41Z</dcterms:modified>
</cp:coreProperties>
</file>